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1" r:id="rId4"/>
  </p:sldMasterIdLst>
  <p:notesMasterIdLst>
    <p:notesMasterId r:id="rId31"/>
  </p:notesMasterIdLst>
  <p:sldIdLst>
    <p:sldId id="256" r:id="rId5"/>
    <p:sldId id="277" r:id="rId6"/>
    <p:sldId id="301" r:id="rId7"/>
    <p:sldId id="302" r:id="rId8"/>
    <p:sldId id="280" r:id="rId9"/>
    <p:sldId id="300" r:id="rId10"/>
    <p:sldId id="281" r:id="rId11"/>
    <p:sldId id="305" r:id="rId12"/>
    <p:sldId id="319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0" r:id="rId21"/>
    <p:sldId id="311" r:id="rId22"/>
    <p:sldId id="286" r:id="rId23"/>
    <p:sldId id="287" r:id="rId24"/>
    <p:sldId id="307" r:id="rId25"/>
    <p:sldId id="306" r:id="rId26"/>
    <p:sldId id="309" r:id="rId27"/>
    <p:sldId id="322" r:id="rId28"/>
    <p:sldId id="320" r:id="rId29"/>
    <p:sldId id="32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59" autoAdjust="0"/>
    <p:restoredTop sz="94660"/>
  </p:normalViewPr>
  <p:slideViewPr>
    <p:cSldViewPr snapToGrid="0">
      <p:cViewPr>
        <p:scale>
          <a:sx n="106" d="100"/>
          <a:sy n="106" d="100"/>
        </p:scale>
        <p:origin x="52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58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3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8387E-97E3-49DC-8CFB-C83EF723FABB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7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F661E-3BB7-46D6-9A16-4C1B36DA4750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6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D518D-0A5F-4FB2-8B17-1C88C7A732CD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3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684E-5A85-44AF-84D8-D118C93E4AD4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EEDB-4158-42F7-9293-46B1AE8B4099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7530-3D2D-442D-ABC7-5CEBEBB19EF3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3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A8FC2-79F8-4A4F-82D1-52FA7E18ABD1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23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0EAAE-838F-40CA-9AF1-BD55B9BE1C44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8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83E0F-45BD-4A72-BD41-92688822B828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9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089C-E88B-4478-A42A-7C0A1DC9078B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9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43B07-68C6-412E-AB6F-11110F9C7B2B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6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9E6E7-CB52-4909-9678-04EC1447B15F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6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3273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412832" y="5673857"/>
            <a:ext cx="5293894" cy="1463040"/>
          </a:xfrm>
        </p:spPr>
        <p:txBody>
          <a:bodyPr>
            <a:noAutofit/>
          </a:bodyPr>
          <a:lstStyle/>
          <a:p>
            <a:pPr algn="l">
              <a:lnSpc>
                <a:spcPct val="50000"/>
              </a:lnSpc>
            </a:pPr>
            <a:r>
              <a:rPr lang="en-US" sz="2000" dirty="0"/>
              <a:t>Lavakumar </a:t>
            </a:r>
            <a:r>
              <a:rPr lang="en-US" sz="2000" dirty="0" smtClean="0"/>
              <a:t>Veludandi	-108019275556</a:t>
            </a:r>
            <a:endParaRPr lang="en-US" sz="2000" dirty="0"/>
          </a:p>
          <a:p>
            <a:pPr algn="l">
              <a:lnSpc>
                <a:spcPct val="50000"/>
              </a:lnSpc>
            </a:pPr>
            <a:r>
              <a:rPr lang="en-US" sz="2000" dirty="0" smtClean="0"/>
              <a:t>Gursimran Singh		-108019265806</a:t>
            </a:r>
            <a:endParaRPr lang="en-US" sz="2000" dirty="0"/>
          </a:p>
          <a:p>
            <a:pPr algn="l">
              <a:lnSpc>
                <a:spcPct val="50000"/>
              </a:lnSpc>
            </a:pPr>
            <a:r>
              <a:rPr lang="en-US" sz="2000" dirty="0"/>
              <a:t>Herol </a:t>
            </a:r>
            <a:r>
              <a:rPr lang="en-US" sz="2000" dirty="0" smtClean="0"/>
              <a:t>Lawrence Dsouza</a:t>
            </a:r>
            <a:r>
              <a:rPr lang="en-US" sz="2000" dirty="0" smtClean="0"/>
              <a:t>	-108019265602</a:t>
            </a:r>
            <a:endParaRPr lang="en-US" sz="2000" dirty="0"/>
          </a:p>
          <a:p>
            <a:pPr algn="l">
              <a:lnSpc>
                <a:spcPct val="50000"/>
              </a:lnSpc>
            </a:pPr>
            <a:r>
              <a:rPr lang="en-US" sz="2000" dirty="0" err="1" smtClean="0"/>
              <a:t>Naresh</a:t>
            </a:r>
            <a:r>
              <a:rPr lang="en-US" sz="2000" dirty="0" smtClean="0"/>
              <a:t> </a:t>
            </a:r>
            <a:r>
              <a:rPr lang="en-US" sz="2000" dirty="0" err="1"/>
              <a:t>K</a:t>
            </a:r>
            <a:r>
              <a:rPr lang="en-US" sz="2000" dirty="0" err="1" smtClean="0"/>
              <a:t>othavandla</a:t>
            </a:r>
            <a:r>
              <a:rPr lang="en-US" sz="2000" dirty="0" smtClean="0"/>
              <a:t>	</a:t>
            </a:r>
            <a:r>
              <a:rPr lang="en-US" sz="2000" dirty="0" smtClean="0"/>
              <a:t>-108019265799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uhr-Universität Boch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3"/>
          <p:cNvSpPr txBox="1">
            <a:spLocks/>
          </p:cNvSpPr>
          <p:nvPr/>
        </p:nvSpPr>
        <p:spPr>
          <a:xfrm>
            <a:off x="246888" y="53478"/>
            <a:ext cx="3716588" cy="56841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Design Optimization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465095" y="3063956"/>
            <a:ext cx="8686112" cy="2471392"/>
          </a:xfrm>
          <a:prstGeom prst="rect">
            <a:avLst/>
          </a:prstGeom>
          <a:solidFill>
            <a:schemeClr val="bg2">
              <a:lumMod val="10000"/>
            </a:schemeClr>
          </a:solidFill>
          <a:ln w="57150">
            <a:solidFill>
              <a:srgbClr val="00B0F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2"/>
                </a:solidFill>
              </a:rPr>
              <a:t>Optimization of Four Bar Mechanism’s linkages for custom paths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2E89-749B-4EAD-9C7F-FA7172FA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Differential </a:t>
            </a:r>
            <a:r>
              <a:rPr lang="en-IN" dirty="0" smtClean="0"/>
              <a:t>Evolution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DB37-EB11-4BE6-92EE-49DE1E9C9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200" dirty="0"/>
              <a:t>Stochastic population based </a:t>
            </a:r>
            <a:r>
              <a:rPr lang="en-IN" sz="2200" dirty="0" smtClean="0"/>
              <a:t>technique.</a:t>
            </a:r>
            <a:endParaRPr lang="en-IN" sz="2200" dirty="0"/>
          </a:p>
          <a:p>
            <a:pPr algn="just"/>
            <a:r>
              <a:rPr lang="en-IN" sz="2200" dirty="0"/>
              <a:t>Each solution undergoes mutation followed by </a:t>
            </a:r>
            <a:r>
              <a:rPr lang="en-IN" sz="2200" dirty="0" smtClean="0"/>
              <a:t>recombination.</a:t>
            </a:r>
            <a:endParaRPr lang="en-IN" sz="2200" dirty="0"/>
          </a:p>
          <a:p>
            <a:pPr algn="just"/>
            <a:r>
              <a:rPr lang="en-IN" sz="2200" dirty="0"/>
              <a:t>Greedy selection is performed between target and trial </a:t>
            </a:r>
            <a:r>
              <a:rPr lang="en-IN" sz="2200" dirty="0" smtClean="0"/>
              <a:t>vectors.</a:t>
            </a:r>
            <a:endParaRPr lang="en-IN" sz="2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138B34-A1AB-4FB2-8F92-60CD5C792523}"/>
              </a:ext>
            </a:extLst>
          </p:cNvPr>
          <p:cNvGrpSpPr/>
          <p:nvPr/>
        </p:nvGrpSpPr>
        <p:grpSpPr>
          <a:xfrm>
            <a:off x="1124754" y="4370626"/>
            <a:ext cx="8857446" cy="1065341"/>
            <a:chOff x="971551" y="4070242"/>
            <a:chExt cx="8857446" cy="1065341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2F42A1B-7310-4B20-9564-1BADE8137D91}"/>
                </a:ext>
              </a:extLst>
            </p:cNvPr>
            <p:cNvSpPr/>
            <p:nvPr/>
          </p:nvSpPr>
          <p:spPr>
            <a:xfrm>
              <a:off x="6104723" y="4544718"/>
              <a:ext cx="2266950" cy="222463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209D53-A263-40A8-9CEF-F8C3BE25500A}"/>
                </a:ext>
              </a:extLst>
            </p:cNvPr>
            <p:cNvGrpSpPr/>
            <p:nvPr/>
          </p:nvGrpSpPr>
          <p:grpSpPr>
            <a:xfrm>
              <a:off x="971551" y="4070242"/>
              <a:ext cx="8857446" cy="1065341"/>
              <a:chOff x="971551" y="4070242"/>
              <a:chExt cx="8857446" cy="106534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ADA69B-37BE-436A-9931-D1E25E5991ED}"/>
                  </a:ext>
                </a:extLst>
              </p:cNvPr>
              <p:cNvSpPr txBox="1"/>
              <p:nvPr/>
            </p:nvSpPr>
            <p:spPr>
              <a:xfrm>
                <a:off x="971551" y="4181476"/>
                <a:ext cx="1457324" cy="9541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dirty="0"/>
                  <a:t>Target </a:t>
                </a:r>
              </a:p>
              <a:p>
                <a:pPr algn="ctr"/>
                <a:r>
                  <a:rPr lang="en-IN" sz="2800" dirty="0"/>
                  <a:t>Vector</a:t>
                </a:r>
                <a:endParaRPr lang="en-IN" dirty="0"/>
              </a:p>
            </p:txBody>
          </p:sp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55DDFCFA-05AE-410A-A6EB-3BDBBFE7E5FF}"/>
                  </a:ext>
                </a:extLst>
              </p:cNvPr>
              <p:cNvSpPr/>
              <p:nvPr/>
            </p:nvSpPr>
            <p:spPr>
              <a:xfrm>
                <a:off x="2428875" y="4544720"/>
                <a:ext cx="2266950" cy="222463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FAD2FA-736B-4C58-8490-93E36F7DA393}"/>
                  </a:ext>
                </a:extLst>
              </p:cNvPr>
              <p:cNvSpPr txBox="1"/>
              <p:nvPr/>
            </p:nvSpPr>
            <p:spPr>
              <a:xfrm>
                <a:off x="2838463" y="4070243"/>
                <a:ext cx="1349793" cy="461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IN" sz="2400" dirty="0"/>
                  <a:t>Mutation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B51C0B-4F11-4D4C-A8F0-456686E1F61D}"/>
                  </a:ext>
                </a:extLst>
              </p:cNvPr>
              <p:cNvSpPr txBox="1"/>
              <p:nvPr/>
            </p:nvSpPr>
            <p:spPr>
              <a:xfrm>
                <a:off x="8371673" y="4178895"/>
                <a:ext cx="1457324" cy="954107"/>
              </a:xfrm>
              <a:prstGeom prst="rect">
                <a:avLst/>
              </a:prstGeom>
              <a:solidFill>
                <a:srgbClr val="92D050"/>
              </a:solidFill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dirty="0"/>
                  <a:t>Trial </a:t>
                </a:r>
              </a:p>
              <a:p>
                <a:pPr algn="ctr"/>
                <a:r>
                  <a:rPr lang="en-IN" sz="2800" dirty="0"/>
                  <a:t>Vector</a:t>
                </a:r>
                <a:endParaRPr lang="en-IN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25EB7A-8106-4892-9C29-4981125FF792}"/>
                  </a:ext>
                </a:extLst>
              </p:cNvPr>
              <p:cNvSpPr txBox="1"/>
              <p:nvPr/>
            </p:nvSpPr>
            <p:spPr>
              <a:xfrm>
                <a:off x="4668425" y="4178897"/>
                <a:ext cx="1457324" cy="954107"/>
              </a:xfrm>
              <a:prstGeom prst="rect">
                <a:avLst/>
              </a:prstGeom>
              <a:solidFill>
                <a:srgbClr val="F6A6BD"/>
              </a:solidFill>
              <a:ln w="31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dirty="0"/>
                  <a:t>Donor </a:t>
                </a:r>
              </a:p>
              <a:p>
                <a:pPr algn="ctr"/>
                <a:r>
                  <a:rPr lang="en-IN" sz="2800" dirty="0"/>
                  <a:t>Vector</a:t>
                </a:r>
                <a:endParaRPr lang="en-IN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DEF6AF-F9D6-4867-A84D-396D127441A3}"/>
                  </a:ext>
                </a:extLst>
              </p:cNvPr>
              <p:cNvSpPr txBox="1"/>
              <p:nvPr/>
            </p:nvSpPr>
            <p:spPr>
              <a:xfrm>
                <a:off x="6203107" y="4070242"/>
                <a:ext cx="2070182" cy="461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IN" sz="2400" dirty="0"/>
                  <a:t>Recombination</a:t>
                </a:r>
              </a:p>
            </p:txBody>
          </p:sp>
        </p:grpSp>
      </p:grpSp>
      <p:pic>
        <p:nvPicPr>
          <p:cNvPr id="13" name="Picture 2" descr="Ruhr-Universität Boch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19353" y="1599800"/>
            <a:ext cx="2753547" cy="1964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Objective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Population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Lower &amp; </a:t>
            </a:r>
            <a:r>
              <a:rPr lang="en-IN" dirty="0"/>
              <a:t>Upper </a:t>
            </a:r>
            <a:r>
              <a:rPr lang="en-IN" dirty="0" smtClean="0"/>
              <a:t>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Number </a:t>
            </a:r>
            <a:r>
              <a:rPr lang="en-IN" dirty="0"/>
              <a:t>of </a:t>
            </a:r>
            <a:r>
              <a:rPr lang="en-IN" dirty="0" smtClean="0"/>
              <a:t>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Crossover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Scaling </a:t>
            </a:r>
            <a:r>
              <a:rPr lang="en-IN" dirty="0"/>
              <a:t>Factor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23551" y="1095531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User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C8F8-0E4F-4872-9AD7-36342F80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19" y="900684"/>
            <a:ext cx="10515600" cy="5072059"/>
          </a:xfrm>
        </p:spPr>
        <p:txBody>
          <a:bodyPr/>
          <a:lstStyle/>
          <a:p>
            <a:r>
              <a:rPr lang="en-IN" sz="2200" dirty="0"/>
              <a:t>A matrix of M of size (</a:t>
            </a:r>
            <a:r>
              <a:rPr lang="en-IN" sz="2200" dirty="0" err="1"/>
              <a:t>NP,m</a:t>
            </a:r>
            <a:r>
              <a:rPr lang="en-IN" sz="2200" dirty="0"/>
              <a:t>) is generated based randomly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M</a:t>
            </a:r>
            <a:r>
              <a:rPr lang="pl-PL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repmat(lb,Np,1).*rand(Np,D) + repmat((ub-lb),Np,1).*rand(Np,D)</a:t>
            </a:r>
            <a:endParaRPr lang="en-IN" dirty="0"/>
          </a:p>
          <a:p>
            <a:r>
              <a:rPr lang="en-IN" sz="2200" dirty="0"/>
              <a:t>Each entry of M is within the prescribed bounds by the user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AC83504-82D9-4986-82ED-49CABF30A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39376"/>
              </p:ext>
            </p:extLst>
          </p:nvPr>
        </p:nvGraphicFramePr>
        <p:xfrm>
          <a:off x="2891997" y="2435407"/>
          <a:ext cx="324484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212">
                  <a:extLst>
                    <a:ext uri="{9D8B030D-6E8A-4147-A177-3AD203B41FA5}">
                      <a16:colId xmlns:a16="http://schemas.microsoft.com/office/drawing/2014/main" val="3225375353"/>
                    </a:ext>
                  </a:extLst>
                </a:gridCol>
                <a:gridCol w="811212">
                  <a:extLst>
                    <a:ext uri="{9D8B030D-6E8A-4147-A177-3AD203B41FA5}">
                      <a16:colId xmlns:a16="http://schemas.microsoft.com/office/drawing/2014/main" val="4138698902"/>
                    </a:ext>
                  </a:extLst>
                </a:gridCol>
                <a:gridCol w="811212">
                  <a:extLst>
                    <a:ext uri="{9D8B030D-6E8A-4147-A177-3AD203B41FA5}">
                      <a16:colId xmlns:a16="http://schemas.microsoft.com/office/drawing/2014/main" val="3639388459"/>
                    </a:ext>
                  </a:extLst>
                </a:gridCol>
                <a:gridCol w="811212">
                  <a:extLst>
                    <a:ext uri="{9D8B030D-6E8A-4147-A177-3AD203B41FA5}">
                      <a16:colId xmlns:a16="http://schemas.microsoft.com/office/drawing/2014/main" val="2201418959"/>
                    </a:ext>
                  </a:extLst>
                </a:gridCol>
              </a:tblGrid>
              <a:tr h="605896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1,1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1,2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1,3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1,4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38356"/>
                  </a:ext>
                </a:extLst>
              </a:tr>
              <a:tr h="605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2,1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2,2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2,3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2,4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733517"/>
                  </a:ext>
                </a:extLst>
              </a:tr>
              <a:tr h="605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3,1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3,2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3,3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3,4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484715"/>
                  </a:ext>
                </a:extLst>
              </a:tr>
              <a:tr h="605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4,1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4,2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4,3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4,4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66803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C14F50-4CEA-49EA-AF62-901306A05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87276"/>
              </p:ext>
            </p:extLst>
          </p:nvPr>
        </p:nvGraphicFramePr>
        <p:xfrm>
          <a:off x="2891991" y="5818070"/>
          <a:ext cx="3244840" cy="766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210">
                  <a:extLst>
                    <a:ext uri="{9D8B030D-6E8A-4147-A177-3AD203B41FA5}">
                      <a16:colId xmlns:a16="http://schemas.microsoft.com/office/drawing/2014/main" val="1665687546"/>
                    </a:ext>
                  </a:extLst>
                </a:gridCol>
                <a:gridCol w="811210">
                  <a:extLst>
                    <a:ext uri="{9D8B030D-6E8A-4147-A177-3AD203B41FA5}">
                      <a16:colId xmlns:a16="http://schemas.microsoft.com/office/drawing/2014/main" val="3788074470"/>
                    </a:ext>
                  </a:extLst>
                </a:gridCol>
                <a:gridCol w="811210">
                  <a:extLst>
                    <a:ext uri="{9D8B030D-6E8A-4147-A177-3AD203B41FA5}">
                      <a16:colId xmlns:a16="http://schemas.microsoft.com/office/drawing/2014/main" val="1069979226"/>
                    </a:ext>
                  </a:extLst>
                </a:gridCol>
                <a:gridCol w="811210">
                  <a:extLst>
                    <a:ext uri="{9D8B030D-6E8A-4147-A177-3AD203B41FA5}">
                      <a16:colId xmlns:a16="http://schemas.microsoft.com/office/drawing/2014/main" val="3457590777"/>
                    </a:ext>
                  </a:extLst>
                </a:gridCol>
              </a:tblGrid>
              <a:tr h="7662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aseline="-25000" dirty="0">
                          <a:solidFill>
                            <a:schemeClr val="tx1"/>
                          </a:solidFill>
                        </a:rPr>
                        <a:t>NP,1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aseline="-25000" dirty="0">
                          <a:solidFill>
                            <a:schemeClr val="tx1"/>
                          </a:solidFill>
                        </a:rPr>
                        <a:t>NP,2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aseline="-25000" dirty="0">
                          <a:solidFill>
                            <a:schemeClr val="tx1"/>
                          </a:solidFill>
                        </a:rPr>
                        <a:t>NP,3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aseline="-25000" dirty="0">
                          <a:solidFill>
                            <a:schemeClr val="tx1"/>
                          </a:solidFill>
                        </a:rPr>
                        <a:t>NP,4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74672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CE214A-67DD-49E5-B3DC-BABF7F8E7AA2}"/>
              </a:ext>
            </a:extLst>
          </p:cNvPr>
          <p:cNvCxnSpPr>
            <a:cxnSpLocks/>
          </p:cNvCxnSpPr>
          <p:nvPr/>
        </p:nvCxnSpPr>
        <p:spPr>
          <a:xfrm>
            <a:off x="3274585" y="4995727"/>
            <a:ext cx="0" cy="80539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43CE0C-8E41-4A53-8ECC-11C37BA78587}"/>
              </a:ext>
            </a:extLst>
          </p:cNvPr>
          <p:cNvCxnSpPr>
            <a:cxnSpLocks/>
          </p:cNvCxnSpPr>
          <p:nvPr/>
        </p:nvCxnSpPr>
        <p:spPr>
          <a:xfrm>
            <a:off x="4074685" y="5004203"/>
            <a:ext cx="0" cy="80539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6C1D5D-90FF-45F0-8CB1-4EF8FECF7650}"/>
              </a:ext>
            </a:extLst>
          </p:cNvPr>
          <p:cNvCxnSpPr>
            <a:cxnSpLocks/>
          </p:cNvCxnSpPr>
          <p:nvPr/>
        </p:nvCxnSpPr>
        <p:spPr>
          <a:xfrm>
            <a:off x="4884310" y="4995727"/>
            <a:ext cx="0" cy="80539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AA98AC-1849-4B47-996F-DE8F4E2B506B}"/>
              </a:ext>
            </a:extLst>
          </p:cNvPr>
          <p:cNvCxnSpPr>
            <a:cxnSpLocks/>
          </p:cNvCxnSpPr>
          <p:nvPr/>
        </p:nvCxnSpPr>
        <p:spPr>
          <a:xfrm>
            <a:off x="5693935" y="4995727"/>
            <a:ext cx="0" cy="80539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72221CF1-97A4-47E6-8D58-271F3AED2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5732"/>
              </p:ext>
            </p:extLst>
          </p:nvPr>
        </p:nvGraphicFramePr>
        <p:xfrm>
          <a:off x="7111557" y="2443883"/>
          <a:ext cx="71121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12">
                  <a:extLst>
                    <a:ext uri="{9D8B030D-6E8A-4147-A177-3AD203B41FA5}">
                      <a16:colId xmlns:a16="http://schemas.microsoft.com/office/drawing/2014/main" val="2109251664"/>
                    </a:ext>
                  </a:extLst>
                </a:gridCol>
              </a:tblGrid>
              <a:tr h="6379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1,m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781605"/>
                  </a:ext>
                </a:extLst>
              </a:tr>
              <a:tr h="6379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2,m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100484"/>
                  </a:ext>
                </a:extLst>
              </a:tr>
              <a:tr h="6379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3,m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43578"/>
                  </a:ext>
                </a:extLst>
              </a:tr>
              <a:tr h="6379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="1" baseline="-25000" dirty="0">
                          <a:solidFill>
                            <a:schemeClr val="tx1"/>
                          </a:solidFill>
                        </a:rPr>
                        <a:t>4,m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598457"/>
                  </a:ext>
                </a:extLst>
              </a:tr>
            </a:tbl>
          </a:graphicData>
        </a:graphic>
      </p:graphicFrame>
      <p:graphicFrame>
        <p:nvGraphicFramePr>
          <p:cNvPr id="11" name="Table 14">
            <a:extLst>
              <a:ext uri="{FF2B5EF4-FFF2-40B4-BE49-F238E27FC236}">
                <a16:creationId xmlns:a16="http://schemas.microsoft.com/office/drawing/2014/main" id="{404477E2-70CB-4D10-BFBE-21028B524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921738"/>
              </p:ext>
            </p:extLst>
          </p:nvPr>
        </p:nvGraphicFramePr>
        <p:xfrm>
          <a:off x="7121065" y="5809595"/>
          <a:ext cx="701698" cy="766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698">
                  <a:extLst>
                    <a:ext uri="{9D8B030D-6E8A-4147-A177-3AD203B41FA5}">
                      <a16:colId xmlns:a16="http://schemas.microsoft.com/office/drawing/2014/main" val="333644477"/>
                    </a:ext>
                  </a:extLst>
                </a:gridCol>
              </a:tblGrid>
              <a:tr h="7662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IN" baseline="-25000" dirty="0" err="1">
                          <a:solidFill>
                            <a:schemeClr val="tx1"/>
                          </a:solidFill>
                        </a:rPr>
                        <a:t>NP,m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404507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5078CD-F846-46E1-A86C-F4CB01754770}"/>
              </a:ext>
            </a:extLst>
          </p:cNvPr>
          <p:cNvCxnSpPr>
            <a:cxnSpLocks/>
          </p:cNvCxnSpPr>
          <p:nvPr/>
        </p:nvCxnSpPr>
        <p:spPr>
          <a:xfrm>
            <a:off x="7476696" y="4995727"/>
            <a:ext cx="0" cy="80539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FE7E62-78CD-4471-B979-267A7AEB913A}"/>
              </a:ext>
            </a:extLst>
          </p:cNvPr>
          <p:cNvCxnSpPr>
            <a:cxnSpLocks/>
          </p:cNvCxnSpPr>
          <p:nvPr/>
        </p:nvCxnSpPr>
        <p:spPr>
          <a:xfrm>
            <a:off x="6136845" y="2744439"/>
            <a:ext cx="97472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183D89-1470-4E81-8966-FD4903C170F7}"/>
              </a:ext>
            </a:extLst>
          </p:cNvPr>
          <p:cNvCxnSpPr>
            <a:cxnSpLocks/>
          </p:cNvCxnSpPr>
          <p:nvPr/>
        </p:nvCxnSpPr>
        <p:spPr>
          <a:xfrm>
            <a:off x="6136831" y="3373089"/>
            <a:ext cx="97472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7202AC-A4D9-47B0-9A2E-8D56E960136D}"/>
              </a:ext>
            </a:extLst>
          </p:cNvPr>
          <p:cNvCxnSpPr>
            <a:cxnSpLocks/>
          </p:cNvCxnSpPr>
          <p:nvPr/>
        </p:nvCxnSpPr>
        <p:spPr>
          <a:xfrm>
            <a:off x="6136832" y="3973164"/>
            <a:ext cx="97472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6CE52B-A779-49B2-A193-412809E8E797}"/>
              </a:ext>
            </a:extLst>
          </p:cNvPr>
          <p:cNvCxnSpPr>
            <a:cxnSpLocks/>
          </p:cNvCxnSpPr>
          <p:nvPr/>
        </p:nvCxnSpPr>
        <p:spPr>
          <a:xfrm>
            <a:off x="6136832" y="4547312"/>
            <a:ext cx="97472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0467A9-D308-4A2C-BB4D-55E3AE198650}"/>
              </a:ext>
            </a:extLst>
          </p:cNvPr>
          <p:cNvCxnSpPr>
            <a:cxnSpLocks/>
          </p:cNvCxnSpPr>
          <p:nvPr/>
        </p:nvCxnSpPr>
        <p:spPr>
          <a:xfrm>
            <a:off x="6136833" y="6081355"/>
            <a:ext cx="97472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2E0EB4-ED2D-4962-8327-6B0FAF2E2932}"/>
              </a:ext>
            </a:extLst>
          </p:cNvPr>
          <p:cNvSpPr/>
          <p:nvPr/>
        </p:nvSpPr>
        <p:spPr>
          <a:xfrm>
            <a:off x="1110915" y="3963647"/>
            <a:ext cx="1733468" cy="1428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71A07-E93F-478E-90CD-166FA1D14DAD}"/>
              </a:ext>
            </a:extLst>
          </p:cNvPr>
          <p:cNvSpPr txBox="1"/>
          <p:nvPr/>
        </p:nvSpPr>
        <p:spPr>
          <a:xfrm>
            <a:off x="8056546" y="3111243"/>
            <a:ext cx="3128677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/>
              <a:t>NP </a:t>
            </a:r>
            <a:r>
              <a:rPr lang="en-IN" sz="2000" b="1" dirty="0" smtClean="0"/>
              <a:t>: Population </a:t>
            </a:r>
            <a:r>
              <a:rPr lang="en-IN" sz="2000" b="1" dirty="0"/>
              <a:t>Size</a:t>
            </a:r>
          </a:p>
          <a:p>
            <a:r>
              <a:rPr lang="en-IN" sz="2000" b="1" dirty="0"/>
              <a:t>V    : </a:t>
            </a:r>
            <a:r>
              <a:rPr lang="en-IN" sz="2000" b="1" dirty="0" smtClean="0"/>
              <a:t>Target </a:t>
            </a:r>
            <a:r>
              <a:rPr lang="en-IN" sz="2000" b="1" dirty="0"/>
              <a:t>Vector</a:t>
            </a:r>
          </a:p>
          <a:p>
            <a:r>
              <a:rPr lang="en-IN" sz="2000" b="1" dirty="0"/>
              <a:t>D    </a:t>
            </a:r>
            <a:r>
              <a:rPr lang="en-IN" sz="2000" b="1" dirty="0" smtClean="0"/>
              <a:t>: Length </a:t>
            </a:r>
            <a:r>
              <a:rPr lang="en-IN" sz="2000" b="1" dirty="0"/>
              <a:t>of target vector</a:t>
            </a:r>
          </a:p>
          <a:p>
            <a:r>
              <a:rPr lang="en-IN" sz="2000" b="1" dirty="0"/>
              <a:t>lb   :	</a:t>
            </a:r>
            <a:r>
              <a:rPr lang="en-IN" sz="2000" b="1" dirty="0" smtClean="0"/>
              <a:t> Lower </a:t>
            </a:r>
            <a:r>
              <a:rPr lang="en-IN" sz="2000" b="1" dirty="0"/>
              <a:t>Bound</a:t>
            </a:r>
          </a:p>
          <a:p>
            <a:r>
              <a:rPr lang="en-IN" sz="2000" b="1" dirty="0" err="1"/>
              <a:t>ub</a:t>
            </a:r>
            <a:r>
              <a:rPr lang="en-IN" sz="2000" b="1" dirty="0"/>
              <a:t>  </a:t>
            </a:r>
            <a:r>
              <a:rPr lang="en-IN" sz="2000" b="1" dirty="0" smtClean="0"/>
              <a:t>: Upper </a:t>
            </a:r>
            <a:r>
              <a:rPr lang="en-IN" sz="2000" b="1" dirty="0"/>
              <a:t>Bound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A2B563-7ABD-4211-A87F-15B549233C2E}"/>
              </a:ext>
            </a:extLst>
          </p:cNvPr>
          <p:cNvSpPr txBox="1"/>
          <p:nvPr/>
        </p:nvSpPr>
        <p:spPr>
          <a:xfrm>
            <a:off x="839520" y="3835030"/>
            <a:ext cx="156512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Target Vector</a:t>
            </a:r>
            <a:endParaRPr lang="en-IN" sz="14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E4BF42D-B7B1-43E9-83A8-96C87EBAA777}"/>
              </a:ext>
            </a:extLst>
          </p:cNvPr>
          <p:cNvSpPr/>
          <p:nvPr/>
        </p:nvSpPr>
        <p:spPr>
          <a:xfrm>
            <a:off x="1158521" y="2709701"/>
            <a:ext cx="1733468" cy="1428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A9A287F-4A9F-4A5A-981F-EBF579A6135D}"/>
              </a:ext>
            </a:extLst>
          </p:cNvPr>
          <p:cNvSpPr/>
          <p:nvPr/>
        </p:nvSpPr>
        <p:spPr>
          <a:xfrm>
            <a:off x="1158521" y="4590180"/>
            <a:ext cx="1733468" cy="1428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1A1592B-0BCC-49AC-BC9E-1F7CB85CD492}"/>
              </a:ext>
            </a:extLst>
          </p:cNvPr>
          <p:cNvSpPr/>
          <p:nvPr/>
        </p:nvSpPr>
        <p:spPr>
          <a:xfrm>
            <a:off x="1158521" y="6095420"/>
            <a:ext cx="1733468" cy="1428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E3422E-B6E8-4141-86AC-2058430453B1}"/>
              </a:ext>
            </a:extLst>
          </p:cNvPr>
          <p:cNvSpPr txBox="1"/>
          <p:nvPr/>
        </p:nvSpPr>
        <p:spPr>
          <a:xfrm>
            <a:off x="839519" y="2553683"/>
            <a:ext cx="1565121" cy="400110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Selected X</a:t>
            </a:r>
            <a:r>
              <a:rPr lang="en-IN" sz="2800" baseline="-25000" dirty="0"/>
              <a:t>r1</a:t>
            </a:r>
            <a:endParaRPr lang="en-IN" sz="1400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A053E-68C3-4D5D-B21A-F0403916C03C}"/>
              </a:ext>
            </a:extLst>
          </p:cNvPr>
          <p:cNvSpPr txBox="1"/>
          <p:nvPr/>
        </p:nvSpPr>
        <p:spPr>
          <a:xfrm>
            <a:off x="839519" y="4456102"/>
            <a:ext cx="1565121" cy="400110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Selected X</a:t>
            </a:r>
            <a:r>
              <a:rPr lang="en-IN" sz="2800" baseline="-25000" dirty="0"/>
              <a:t>r2</a:t>
            </a:r>
            <a:endParaRPr lang="en-IN" sz="1400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4A8480-775C-4C24-9A77-B992F509F4B3}"/>
              </a:ext>
            </a:extLst>
          </p:cNvPr>
          <p:cNvSpPr txBox="1"/>
          <p:nvPr/>
        </p:nvSpPr>
        <p:spPr>
          <a:xfrm>
            <a:off x="839519" y="5972743"/>
            <a:ext cx="1565121" cy="400110"/>
          </a:xfrm>
          <a:prstGeom prst="rect">
            <a:avLst/>
          </a:prstGeom>
          <a:solidFill>
            <a:srgbClr val="FFC000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Selected X</a:t>
            </a:r>
            <a:r>
              <a:rPr lang="en-IN" sz="2800" baseline="-25000" dirty="0"/>
              <a:t>r3</a:t>
            </a:r>
            <a:endParaRPr lang="en-IN" sz="1400" baseline="-25000" dirty="0"/>
          </a:p>
        </p:txBody>
      </p:sp>
      <p:pic>
        <p:nvPicPr>
          <p:cNvPr id="27" name="Picture 2" descr="Ruhr-Universität Boch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EFF2E89-749B-4EAD-9C7F-FA7172FA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19" y="-162208"/>
            <a:ext cx="10515600" cy="1325563"/>
          </a:xfrm>
        </p:spPr>
        <p:txBody>
          <a:bodyPr/>
          <a:lstStyle/>
          <a:p>
            <a:r>
              <a:rPr lang="en-IN" dirty="0"/>
              <a:t>Differential </a:t>
            </a:r>
            <a:r>
              <a:rPr lang="en-IN" dirty="0" smtClean="0"/>
              <a:t>Evolution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58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688D-C338-4FD2-AA64-621320FF4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563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 i="1" dirty="0"/>
              <a:t>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A963-F2A6-422F-BCA2-F16D2BEF4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494"/>
            <a:ext cx="10515600" cy="4351338"/>
          </a:xfrm>
        </p:spPr>
        <p:txBody>
          <a:bodyPr>
            <a:normAutofit/>
          </a:bodyPr>
          <a:lstStyle/>
          <a:p>
            <a:r>
              <a:rPr lang="en-IN" sz="2200" dirty="0"/>
              <a:t>Donor Vector (V) is created as:</a:t>
            </a:r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r>
              <a:rPr lang="en-IN" sz="2200" dirty="0"/>
              <a:t>Target vector is not involved in mutation</a:t>
            </a:r>
          </a:p>
          <a:p>
            <a:r>
              <a:rPr lang="en-IN" sz="2200" dirty="0"/>
              <a:t>Total 4 vectors are involved in mutation of target vector, hence</a:t>
            </a:r>
          </a:p>
          <a:p>
            <a:r>
              <a:rPr lang="en-IN" sz="2200" dirty="0"/>
              <a:t> N</a:t>
            </a:r>
            <a:r>
              <a:rPr lang="en-IN" sz="2200" baseline="-25000" dirty="0"/>
              <a:t>p</a:t>
            </a:r>
            <a:r>
              <a:rPr lang="en-IN" sz="2200" dirty="0"/>
              <a:t> is the population size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113A15-83ED-43A1-A3C0-1558A86E5122}"/>
              </a:ext>
            </a:extLst>
          </p:cNvPr>
          <p:cNvGrpSpPr/>
          <p:nvPr/>
        </p:nvGrpSpPr>
        <p:grpSpPr>
          <a:xfrm>
            <a:off x="4763744" y="2173494"/>
            <a:ext cx="6448576" cy="1497012"/>
            <a:chOff x="4401794" y="1566010"/>
            <a:chExt cx="6448576" cy="14970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86270C-C8FE-4BAE-8413-777E1B3F831D}"/>
                </a:ext>
              </a:extLst>
            </p:cNvPr>
            <p:cNvSpPr txBox="1"/>
            <p:nvPr/>
          </p:nvSpPr>
          <p:spPr>
            <a:xfrm>
              <a:off x="4401794" y="1566010"/>
              <a:ext cx="2664512" cy="46166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V = X</a:t>
              </a:r>
              <a:r>
                <a:rPr lang="en-IN" sz="2400" i="1" baseline="-25000" dirty="0"/>
                <a:t>r1</a:t>
              </a:r>
              <a:r>
                <a:rPr lang="en-IN" sz="2400" baseline="-25000" dirty="0"/>
                <a:t> </a:t>
              </a:r>
              <a:r>
                <a:rPr lang="en-IN" sz="2400" dirty="0"/>
                <a:t>+ F (X</a:t>
              </a:r>
              <a:r>
                <a:rPr lang="en-IN" sz="2400" i="1" baseline="-25000" dirty="0"/>
                <a:t>r2</a:t>
              </a:r>
              <a:r>
                <a:rPr lang="en-IN" sz="2400" dirty="0"/>
                <a:t> – X</a:t>
              </a:r>
              <a:r>
                <a:rPr lang="en-IN" sz="2400" i="1" baseline="-25000" dirty="0"/>
                <a:t>r3</a:t>
              </a:r>
              <a:r>
                <a:rPr lang="en-IN" sz="2400" dirty="0"/>
                <a:t>)</a:t>
              </a:r>
              <a:r>
                <a:rPr lang="en-IN" sz="2400" baseline="-25000" dirty="0"/>
                <a:t> </a:t>
              </a:r>
              <a:endParaRPr lang="en-IN" sz="2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81628D-D7C9-43F8-9642-1370326258FB}"/>
                </a:ext>
              </a:extLst>
            </p:cNvPr>
            <p:cNvSpPr txBox="1"/>
            <p:nvPr/>
          </p:nvSpPr>
          <p:spPr>
            <a:xfrm>
              <a:off x="4401794" y="2293581"/>
              <a:ext cx="64485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200" dirty="0"/>
                <a:t>F		Scaling factor between 0 and 2</a:t>
              </a:r>
            </a:p>
            <a:p>
              <a:r>
                <a:rPr lang="en-IN" sz="2200" i="1" dirty="0"/>
                <a:t>X</a:t>
              </a:r>
              <a:r>
                <a:rPr lang="en-IN" sz="2200" i="1" baseline="-25000" dirty="0"/>
                <a:t>r1,r2,r3    </a:t>
              </a:r>
              <a:r>
                <a:rPr lang="en-IN" sz="2200" dirty="0"/>
                <a:t>	Random solutions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AE992AB-1029-4EDE-A7FB-7939E46FAD07}"/>
              </a:ext>
            </a:extLst>
          </p:cNvPr>
          <p:cNvSpPr txBox="1"/>
          <p:nvPr/>
        </p:nvSpPr>
        <p:spPr>
          <a:xfrm>
            <a:off x="4328906" y="5197337"/>
            <a:ext cx="104067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2800" b="1" i="1" dirty="0"/>
              <a:t>N</a:t>
            </a:r>
            <a:r>
              <a:rPr lang="en-IN" sz="2800" b="1" i="1" baseline="-25000" dirty="0"/>
              <a:t>p </a:t>
            </a:r>
            <a:r>
              <a:rPr lang="en-IN" sz="2800" b="1" i="1" dirty="0"/>
              <a:t>≥ 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27C8B2-890D-4EC4-8F0D-5F60D159678A}"/>
              </a:ext>
            </a:extLst>
          </p:cNvPr>
          <p:cNvSpPr txBox="1">
            <a:spLocks/>
          </p:cNvSpPr>
          <p:nvPr/>
        </p:nvSpPr>
        <p:spPr>
          <a:xfrm>
            <a:off x="838200" y="1827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Differential </a:t>
            </a:r>
            <a:r>
              <a:rPr lang="en-IN" dirty="0" smtClean="0"/>
              <a:t>Evolution</a:t>
            </a:r>
            <a:endParaRPr lang="en-IN" dirty="0"/>
          </a:p>
        </p:txBody>
      </p:sp>
      <p:pic>
        <p:nvPicPr>
          <p:cNvPr id="9" name="Picture 2" descr="Ruhr-Universität Boch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9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5CEF-3F77-4758-ACA8-F8B997DA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7237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 i="1" dirty="0"/>
              <a:t>Recombination: Binomial (uniform) crossover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A33C-C622-4FBF-B64F-5B424195F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200" dirty="0"/>
              <a:t>Performed to increase the diversity</a:t>
            </a:r>
          </a:p>
          <a:p>
            <a:r>
              <a:rPr lang="en-IN" sz="2200" dirty="0"/>
              <a:t>Example: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2DD9EA-CC95-4A7D-873D-C4CF735D2C88}"/>
              </a:ext>
            </a:extLst>
          </p:cNvPr>
          <p:cNvSpPr txBox="1">
            <a:spLocks/>
          </p:cNvSpPr>
          <p:nvPr/>
        </p:nvSpPr>
        <p:spPr>
          <a:xfrm>
            <a:off x="838200" y="261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Differential </a:t>
            </a:r>
            <a:r>
              <a:rPr lang="en-IN" dirty="0" smtClean="0"/>
              <a:t>Evolution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60136A-5832-4613-8B3F-B294E3EB824A}"/>
              </a:ext>
            </a:extLst>
          </p:cNvPr>
          <p:cNvGrpSpPr/>
          <p:nvPr/>
        </p:nvGrpSpPr>
        <p:grpSpPr>
          <a:xfrm>
            <a:off x="7315214" y="2320925"/>
            <a:ext cx="4584532" cy="818053"/>
            <a:chOff x="1597194" y="2467933"/>
            <a:chExt cx="4584532" cy="8180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D4AB95-AB2B-439C-96B8-5F6D439A3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8528" b="67660"/>
            <a:stretch/>
          </p:blipFill>
          <p:spPr>
            <a:xfrm>
              <a:off x="3024188" y="2467933"/>
              <a:ext cx="3157538" cy="79134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7954C0-2839-4431-B159-6278FAFFE710}"/>
                </a:ext>
              </a:extLst>
            </p:cNvPr>
            <p:cNvSpPr txBox="1"/>
            <p:nvPr/>
          </p:nvSpPr>
          <p:spPr>
            <a:xfrm>
              <a:off x="1597194" y="2578100"/>
              <a:ext cx="14269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i="1" dirty="0"/>
                <a:t>Conditions :</a:t>
              </a:r>
            </a:p>
            <a:p>
              <a:endParaRPr lang="en-IN" sz="2000" b="1" i="1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BE566B-BFB6-4BC8-846B-16966E6C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24" y="2974976"/>
            <a:ext cx="714375" cy="1800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D5182D-5FB3-4A0C-86F5-1CFE50377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624" y="4893777"/>
            <a:ext cx="707722" cy="1800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13770-8F33-4FF1-840A-6B4CECCD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517" y="2974976"/>
            <a:ext cx="867333" cy="37367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844EBA-75DA-41AC-BA1B-374109715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387" y="2285713"/>
            <a:ext cx="2372235" cy="3444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E6679C-D3E2-46B0-9FC9-234169A9E178}"/>
              </a:ext>
            </a:extLst>
          </p:cNvPr>
          <p:cNvSpPr txBox="1"/>
          <p:nvPr/>
        </p:nvSpPr>
        <p:spPr>
          <a:xfrm>
            <a:off x="292254" y="3675033"/>
            <a:ext cx="156512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Target Vector</a:t>
            </a:r>
            <a:endParaRPr lang="en-I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6FFFA-D20D-4F68-91A9-2E021901FDA8}"/>
              </a:ext>
            </a:extLst>
          </p:cNvPr>
          <p:cNvSpPr txBox="1"/>
          <p:nvPr/>
        </p:nvSpPr>
        <p:spPr>
          <a:xfrm>
            <a:off x="292254" y="5593834"/>
            <a:ext cx="1562437" cy="400110"/>
          </a:xfrm>
          <a:prstGeom prst="rect">
            <a:avLst/>
          </a:prstGeom>
          <a:solidFill>
            <a:srgbClr val="F6A6BD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Donor Vector</a:t>
            </a:r>
            <a:endParaRPr lang="en-IN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322DCE-39C0-4AF5-977C-E1595AF65A44}"/>
              </a:ext>
            </a:extLst>
          </p:cNvPr>
          <p:cNvSpPr txBox="1"/>
          <p:nvPr/>
        </p:nvSpPr>
        <p:spPr>
          <a:xfrm>
            <a:off x="7570633" y="3354963"/>
            <a:ext cx="444038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p</a:t>
            </a:r>
            <a:r>
              <a:rPr lang="en-IN" baseline="-25000" dirty="0"/>
              <a:t>c </a:t>
            </a:r>
            <a:r>
              <a:rPr lang="en-IN" dirty="0"/>
              <a:t>	crossover probability</a:t>
            </a:r>
          </a:p>
          <a:p>
            <a:r>
              <a:rPr lang="en-IN" dirty="0"/>
              <a:t>δ	randomly selected variable location</a:t>
            </a:r>
          </a:p>
          <a:p>
            <a:r>
              <a:rPr lang="en-IN" dirty="0"/>
              <a:t>r 	random number between 0 and 1</a:t>
            </a:r>
          </a:p>
          <a:p>
            <a:r>
              <a:rPr lang="en-IN" dirty="0" err="1"/>
              <a:t>u</a:t>
            </a:r>
            <a:r>
              <a:rPr lang="en-IN" baseline="30000" dirty="0" err="1"/>
              <a:t>j</a:t>
            </a:r>
            <a:r>
              <a:rPr lang="en-IN" dirty="0"/>
              <a:t>	</a:t>
            </a:r>
            <a:r>
              <a:rPr lang="en-IN" dirty="0" err="1"/>
              <a:t>j</a:t>
            </a:r>
            <a:r>
              <a:rPr lang="en-IN" baseline="30000" dirty="0" err="1"/>
              <a:t>th</a:t>
            </a:r>
            <a:r>
              <a:rPr lang="en-IN" dirty="0"/>
              <a:t> variable of trial vector</a:t>
            </a:r>
          </a:p>
          <a:p>
            <a:r>
              <a:rPr lang="en-IN" dirty="0" err="1"/>
              <a:t>v</a:t>
            </a:r>
            <a:r>
              <a:rPr lang="en-IN" baseline="30000" dirty="0" err="1"/>
              <a:t>j</a:t>
            </a:r>
            <a:r>
              <a:rPr lang="en-IN" dirty="0"/>
              <a:t>	</a:t>
            </a:r>
            <a:r>
              <a:rPr lang="en-IN" dirty="0" err="1"/>
              <a:t>j</a:t>
            </a:r>
            <a:r>
              <a:rPr lang="en-IN" baseline="30000" dirty="0" err="1"/>
              <a:t>th</a:t>
            </a:r>
            <a:r>
              <a:rPr lang="en-IN" dirty="0"/>
              <a:t> variable of donor vector</a:t>
            </a:r>
          </a:p>
          <a:p>
            <a:r>
              <a:rPr lang="en-IN" dirty="0" err="1"/>
              <a:t>x</a:t>
            </a:r>
            <a:r>
              <a:rPr lang="en-IN" baseline="30000" dirty="0" err="1"/>
              <a:t>j</a:t>
            </a:r>
            <a:r>
              <a:rPr lang="en-IN" dirty="0"/>
              <a:t>	</a:t>
            </a:r>
            <a:r>
              <a:rPr lang="en-IN" dirty="0" err="1"/>
              <a:t>j</a:t>
            </a:r>
            <a:r>
              <a:rPr lang="en-IN" baseline="30000" dirty="0" err="1"/>
              <a:t>th</a:t>
            </a:r>
            <a:r>
              <a:rPr lang="en-IN" dirty="0"/>
              <a:t> variable of target vector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A511BC-8072-4F04-A8F5-C186E2C3171B}"/>
              </a:ext>
            </a:extLst>
          </p:cNvPr>
          <p:cNvCxnSpPr/>
          <p:nvPr/>
        </p:nvCxnSpPr>
        <p:spPr>
          <a:xfrm>
            <a:off x="3057519" y="3215178"/>
            <a:ext cx="239230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1A1989-246D-40E3-ABF5-A0D594663638}"/>
              </a:ext>
            </a:extLst>
          </p:cNvPr>
          <p:cNvCxnSpPr>
            <a:cxnSpLocks/>
          </p:cNvCxnSpPr>
          <p:nvPr/>
        </p:nvCxnSpPr>
        <p:spPr>
          <a:xfrm flipV="1">
            <a:off x="2989569" y="4102880"/>
            <a:ext cx="2460251" cy="134464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B5219A-3754-46CA-B2E0-1E7486FD1815}"/>
              </a:ext>
            </a:extLst>
          </p:cNvPr>
          <p:cNvCxnSpPr>
            <a:cxnSpLocks/>
          </p:cNvCxnSpPr>
          <p:nvPr/>
        </p:nvCxnSpPr>
        <p:spPr>
          <a:xfrm flipV="1">
            <a:off x="3026670" y="4853800"/>
            <a:ext cx="2453998" cy="9473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373DE08-A829-4BF0-BF8C-D418A01F846D}"/>
              </a:ext>
            </a:extLst>
          </p:cNvPr>
          <p:cNvCxnSpPr>
            <a:cxnSpLocks/>
          </p:cNvCxnSpPr>
          <p:nvPr/>
        </p:nvCxnSpPr>
        <p:spPr>
          <a:xfrm>
            <a:off x="2989569" y="4232126"/>
            <a:ext cx="2460251" cy="13617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C81171-C37C-4F7B-91C2-AAEF1F61A560}"/>
              </a:ext>
            </a:extLst>
          </p:cNvPr>
          <p:cNvCxnSpPr>
            <a:cxnSpLocks/>
          </p:cNvCxnSpPr>
          <p:nvPr/>
        </p:nvCxnSpPr>
        <p:spPr>
          <a:xfrm>
            <a:off x="2968999" y="6482253"/>
            <a:ext cx="248082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C05B076-6A49-41BE-AC52-587C0A4601CA}"/>
              </a:ext>
            </a:extLst>
          </p:cNvPr>
          <p:cNvGraphicFramePr>
            <a:graphicFrameLocks noGrp="1"/>
          </p:cNvGraphicFramePr>
          <p:nvPr/>
        </p:nvGraphicFramePr>
        <p:xfrm>
          <a:off x="5522726" y="2968310"/>
          <a:ext cx="854662" cy="37126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662">
                  <a:extLst>
                    <a:ext uri="{9D8B030D-6E8A-4147-A177-3AD203B41FA5}">
                      <a16:colId xmlns:a16="http://schemas.microsoft.com/office/drawing/2014/main" val="3006311466"/>
                    </a:ext>
                  </a:extLst>
                </a:gridCol>
              </a:tblGrid>
              <a:tr h="7511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x1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73996946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v2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6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66215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v3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6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23300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</a:rPr>
                        <a:t>x4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0263566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v5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6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236413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A9E6A0D-F5E5-4C7F-B400-4FC66DA1031F}"/>
              </a:ext>
            </a:extLst>
          </p:cNvPr>
          <p:cNvSpPr txBox="1"/>
          <p:nvPr/>
        </p:nvSpPr>
        <p:spPr>
          <a:xfrm>
            <a:off x="6552727" y="4490242"/>
            <a:ext cx="673582" cy="369332"/>
          </a:xfrm>
          <a:prstGeom prst="rect">
            <a:avLst/>
          </a:prstGeom>
          <a:solidFill>
            <a:srgbClr val="F6A6BD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r &gt; p</a:t>
            </a:r>
            <a:r>
              <a:rPr lang="en-IN" baseline="-25000" dirty="0"/>
              <a:t>c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130587-787F-47EB-A43E-8D066429A7FC}"/>
              </a:ext>
            </a:extLst>
          </p:cNvPr>
          <p:cNvSpPr txBox="1"/>
          <p:nvPr/>
        </p:nvSpPr>
        <p:spPr>
          <a:xfrm>
            <a:off x="6540023" y="2992123"/>
            <a:ext cx="6735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r &gt; p</a:t>
            </a:r>
            <a:r>
              <a:rPr lang="en-IN" baseline="-25000" dirty="0"/>
              <a:t>c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9BEBFE-06F6-43A7-97F2-6E1EB5F78A40}"/>
              </a:ext>
            </a:extLst>
          </p:cNvPr>
          <p:cNvSpPr txBox="1"/>
          <p:nvPr/>
        </p:nvSpPr>
        <p:spPr>
          <a:xfrm>
            <a:off x="6552727" y="3733548"/>
            <a:ext cx="667228" cy="369332"/>
          </a:xfrm>
          <a:prstGeom prst="rect">
            <a:avLst/>
          </a:prstGeom>
          <a:solidFill>
            <a:srgbClr val="F6A6BD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 ≤ p</a:t>
            </a:r>
            <a:r>
              <a:rPr lang="en-IN" baseline="-25000" dirty="0"/>
              <a:t>c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15AF7A-E7EF-44E1-A83C-E9F91A92898E}"/>
              </a:ext>
            </a:extLst>
          </p:cNvPr>
          <p:cNvSpPr txBox="1"/>
          <p:nvPr/>
        </p:nvSpPr>
        <p:spPr>
          <a:xfrm>
            <a:off x="6546373" y="3256724"/>
            <a:ext cx="673582" cy="3807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j ≠ 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428BA2-0717-433C-96B6-DD1288A8CB96}"/>
              </a:ext>
            </a:extLst>
          </p:cNvPr>
          <p:cNvSpPr txBox="1"/>
          <p:nvPr/>
        </p:nvSpPr>
        <p:spPr>
          <a:xfrm>
            <a:off x="6533053" y="4062118"/>
            <a:ext cx="68690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j ≠ 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FEFC5E-1F70-4B65-929F-611206DF9660}"/>
              </a:ext>
            </a:extLst>
          </p:cNvPr>
          <p:cNvSpPr txBox="1"/>
          <p:nvPr/>
        </p:nvSpPr>
        <p:spPr>
          <a:xfrm>
            <a:off x="6540024" y="4832737"/>
            <a:ext cx="667227" cy="37902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j = 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2595A1-26F9-47F2-825F-052C8BEAE6E0}"/>
              </a:ext>
            </a:extLst>
          </p:cNvPr>
          <p:cNvSpPr txBox="1"/>
          <p:nvPr/>
        </p:nvSpPr>
        <p:spPr>
          <a:xfrm>
            <a:off x="6533053" y="5257362"/>
            <a:ext cx="69325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 &gt; p</a:t>
            </a:r>
            <a:r>
              <a:rPr lang="en-IN" baseline="-25000" dirty="0"/>
              <a:t>c</a:t>
            </a:r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BFECEC-FB49-4524-BCA3-2E3C74210596}"/>
              </a:ext>
            </a:extLst>
          </p:cNvPr>
          <p:cNvSpPr txBox="1"/>
          <p:nvPr/>
        </p:nvSpPr>
        <p:spPr>
          <a:xfrm>
            <a:off x="6540023" y="5978879"/>
            <a:ext cx="673582" cy="369332"/>
          </a:xfrm>
          <a:prstGeom prst="rect">
            <a:avLst/>
          </a:prstGeom>
          <a:solidFill>
            <a:srgbClr val="F6A6BD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r ≤ p</a:t>
            </a:r>
            <a:r>
              <a:rPr lang="en-IN" baseline="-25000" dirty="0"/>
              <a:t>c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7EE814-13A1-4586-BC9E-258F1C9B3D16}"/>
              </a:ext>
            </a:extLst>
          </p:cNvPr>
          <p:cNvSpPr txBox="1"/>
          <p:nvPr/>
        </p:nvSpPr>
        <p:spPr>
          <a:xfrm>
            <a:off x="6533053" y="5571401"/>
            <a:ext cx="693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j ≠ 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2A0F11-5C2E-45B2-848B-3B0A5A720F9A}"/>
              </a:ext>
            </a:extLst>
          </p:cNvPr>
          <p:cNvSpPr txBox="1"/>
          <p:nvPr/>
        </p:nvSpPr>
        <p:spPr>
          <a:xfrm>
            <a:off x="6533669" y="6324670"/>
            <a:ext cx="6735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j ≠ 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1C9FC52-189C-4638-A82A-FFCC9D543183}"/>
              </a:ext>
            </a:extLst>
          </p:cNvPr>
          <p:cNvSpPr txBox="1"/>
          <p:nvPr/>
        </p:nvSpPr>
        <p:spPr>
          <a:xfrm>
            <a:off x="6546373" y="4473095"/>
            <a:ext cx="673582" cy="369332"/>
          </a:xfrm>
          <a:prstGeom prst="rect">
            <a:avLst/>
          </a:prstGeom>
          <a:solidFill>
            <a:srgbClr val="F6A6BD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r &gt; p</a:t>
            </a:r>
            <a:r>
              <a:rPr lang="en-IN" baseline="-25000" dirty="0"/>
              <a:t>c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B174F4-7F0F-4137-A337-60BBF52CF784}"/>
              </a:ext>
            </a:extLst>
          </p:cNvPr>
          <p:cNvSpPr txBox="1"/>
          <p:nvPr/>
        </p:nvSpPr>
        <p:spPr>
          <a:xfrm>
            <a:off x="6543476" y="2983550"/>
            <a:ext cx="6735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r &gt; p</a:t>
            </a:r>
            <a:r>
              <a:rPr lang="en-IN" baseline="-25000" dirty="0"/>
              <a:t>c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4AF419-A321-470A-B80F-97FAF134C322}"/>
              </a:ext>
            </a:extLst>
          </p:cNvPr>
          <p:cNvSpPr txBox="1"/>
          <p:nvPr/>
        </p:nvSpPr>
        <p:spPr>
          <a:xfrm>
            <a:off x="5157793" y="2431092"/>
            <a:ext cx="1565121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Trial Vector</a:t>
            </a:r>
            <a:endParaRPr lang="en-IN" sz="1400" dirty="0"/>
          </a:p>
        </p:txBody>
      </p:sp>
      <p:pic>
        <p:nvPicPr>
          <p:cNvPr id="36" name="Picture 2" descr="Ruhr-Universität Bochu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4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65684F-4F0B-4235-B75C-71624D20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7237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 i="1" dirty="0"/>
              <a:t>Bounding offspring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99ABD3-553F-47DF-BA0B-6FD524782B8C}"/>
              </a:ext>
            </a:extLst>
          </p:cNvPr>
          <p:cNvSpPr txBox="1">
            <a:spLocks/>
          </p:cNvSpPr>
          <p:nvPr/>
        </p:nvSpPr>
        <p:spPr>
          <a:xfrm>
            <a:off x="838200" y="261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Differential Evolution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374B4C-54C9-4971-A5A1-575B285C18E3}"/>
              </a:ext>
            </a:extLst>
          </p:cNvPr>
          <p:cNvCxnSpPr/>
          <p:nvPr/>
        </p:nvCxnSpPr>
        <p:spPr>
          <a:xfrm>
            <a:off x="923925" y="2743200"/>
            <a:ext cx="18192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709A9354-1A6A-4837-BE61-FCCA4168A893}"/>
              </a:ext>
            </a:extLst>
          </p:cNvPr>
          <p:cNvSpPr/>
          <p:nvPr/>
        </p:nvSpPr>
        <p:spPr>
          <a:xfrm>
            <a:off x="2124075" y="2382686"/>
            <a:ext cx="428625" cy="52387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E310F-C7AA-4A3A-A4B2-507A831665EC}"/>
              </a:ext>
            </a:extLst>
          </p:cNvPr>
          <p:cNvSpPr txBox="1"/>
          <p:nvPr/>
        </p:nvSpPr>
        <p:spPr>
          <a:xfrm>
            <a:off x="644842" y="3028890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   lb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54863E-05D8-4AD9-B551-83BD1A42891E}"/>
              </a:ext>
            </a:extLst>
          </p:cNvPr>
          <p:cNvSpPr txBox="1"/>
          <p:nvPr/>
        </p:nvSpPr>
        <p:spPr>
          <a:xfrm>
            <a:off x="2333529" y="3028890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   </a:t>
            </a:r>
            <a:r>
              <a:rPr lang="en-IN" sz="2000" b="1" dirty="0" err="1"/>
              <a:t>ub</a:t>
            </a:r>
            <a:endParaRPr lang="en-IN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D0989-D0CF-4F7B-9369-48D35CA1C189}"/>
              </a:ext>
            </a:extLst>
          </p:cNvPr>
          <p:cNvSpPr txBox="1"/>
          <p:nvPr/>
        </p:nvSpPr>
        <p:spPr>
          <a:xfrm>
            <a:off x="2142772" y="1926698"/>
            <a:ext cx="82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x</a:t>
            </a:r>
            <a:r>
              <a:rPr lang="en-IN" sz="2400" b="1" baseline="-25000" dirty="0" err="1"/>
              <a:t>new</a:t>
            </a:r>
            <a:endParaRPr lang="en-IN" sz="24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66F4B7-6848-4E1B-A9E0-90E13ACB3167}"/>
              </a:ext>
            </a:extLst>
          </p:cNvPr>
          <p:cNvSpPr/>
          <p:nvPr/>
        </p:nvSpPr>
        <p:spPr>
          <a:xfrm flipH="1">
            <a:off x="828675" y="2652712"/>
            <a:ext cx="190500" cy="1904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8AC176-CFC9-4143-B0EE-26B5073F5B90}"/>
              </a:ext>
            </a:extLst>
          </p:cNvPr>
          <p:cNvSpPr/>
          <p:nvPr/>
        </p:nvSpPr>
        <p:spPr>
          <a:xfrm flipH="1">
            <a:off x="2647949" y="2605029"/>
            <a:ext cx="190500" cy="1904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4EDE65-3DB6-4EFB-A2BA-BF7DFE3A701C}"/>
              </a:ext>
            </a:extLst>
          </p:cNvPr>
          <p:cNvSpPr txBox="1"/>
          <p:nvPr/>
        </p:nvSpPr>
        <p:spPr>
          <a:xfrm>
            <a:off x="809625" y="3939863"/>
            <a:ext cx="2293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/>
              <a:t>X</a:t>
            </a:r>
            <a:r>
              <a:rPr lang="en-IN" sz="2400" baseline="-25000" dirty="0" err="1"/>
              <a:t>new</a:t>
            </a:r>
            <a:r>
              <a:rPr lang="en-IN" dirty="0"/>
              <a:t> is within bounds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BE952D-3513-40ED-B4E4-589A2888AB47}"/>
              </a:ext>
            </a:extLst>
          </p:cNvPr>
          <p:cNvSpPr txBox="1"/>
          <p:nvPr/>
        </p:nvSpPr>
        <p:spPr>
          <a:xfrm>
            <a:off x="491130" y="5834533"/>
            <a:ext cx="2940164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No bounding required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C775DD-BEFD-4F9A-BD6D-C5243FABF31B}"/>
              </a:ext>
            </a:extLst>
          </p:cNvPr>
          <p:cNvCxnSpPr/>
          <p:nvPr/>
        </p:nvCxnSpPr>
        <p:spPr>
          <a:xfrm>
            <a:off x="4535343" y="2743200"/>
            <a:ext cx="18192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6CED9505-4187-4CF9-9F80-B56AA2B829E2}"/>
              </a:ext>
            </a:extLst>
          </p:cNvPr>
          <p:cNvSpPr/>
          <p:nvPr/>
        </p:nvSpPr>
        <p:spPr>
          <a:xfrm>
            <a:off x="6772274" y="2326831"/>
            <a:ext cx="428625" cy="52387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D57EC-9D2F-4672-96D3-6817743444F0}"/>
              </a:ext>
            </a:extLst>
          </p:cNvPr>
          <p:cNvSpPr txBox="1"/>
          <p:nvPr/>
        </p:nvSpPr>
        <p:spPr>
          <a:xfrm>
            <a:off x="4256260" y="3028890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   lb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73796-2466-49E3-A285-34CD528E64F6}"/>
              </a:ext>
            </a:extLst>
          </p:cNvPr>
          <p:cNvSpPr txBox="1"/>
          <p:nvPr/>
        </p:nvSpPr>
        <p:spPr>
          <a:xfrm>
            <a:off x="5944947" y="3028890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   </a:t>
            </a:r>
            <a:r>
              <a:rPr lang="en-IN" sz="2000" b="1" dirty="0" err="1"/>
              <a:t>ub</a:t>
            </a:r>
            <a:endParaRPr lang="en-IN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6FCC2-145C-4DE7-AEC3-6AA9163CFE7C}"/>
              </a:ext>
            </a:extLst>
          </p:cNvPr>
          <p:cNvSpPr txBox="1"/>
          <p:nvPr/>
        </p:nvSpPr>
        <p:spPr>
          <a:xfrm>
            <a:off x="6871449" y="1893388"/>
            <a:ext cx="82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x</a:t>
            </a:r>
            <a:r>
              <a:rPr lang="en-IN" sz="2400" b="1" baseline="-25000" dirty="0" err="1"/>
              <a:t>new</a:t>
            </a:r>
            <a:endParaRPr lang="en-IN" sz="2400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2ED4DD-35A6-49A9-88A6-A1F7F3BD4128}"/>
              </a:ext>
            </a:extLst>
          </p:cNvPr>
          <p:cNvSpPr/>
          <p:nvPr/>
        </p:nvSpPr>
        <p:spPr>
          <a:xfrm flipH="1">
            <a:off x="4440093" y="2652712"/>
            <a:ext cx="190500" cy="1904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A1801F-95B9-469F-851F-0BD994B3E8AC}"/>
              </a:ext>
            </a:extLst>
          </p:cNvPr>
          <p:cNvSpPr/>
          <p:nvPr/>
        </p:nvSpPr>
        <p:spPr>
          <a:xfrm flipH="1">
            <a:off x="6259367" y="2605029"/>
            <a:ext cx="190500" cy="1904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C0EA9-E8CC-4FE3-AC46-1B4F4EBD95D6}"/>
              </a:ext>
            </a:extLst>
          </p:cNvPr>
          <p:cNvSpPr txBox="1"/>
          <p:nvPr/>
        </p:nvSpPr>
        <p:spPr>
          <a:xfrm>
            <a:off x="4230758" y="3413122"/>
            <a:ext cx="2840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/>
              <a:t>X</a:t>
            </a:r>
            <a:r>
              <a:rPr lang="en-IN" sz="2400" baseline="-25000" dirty="0" err="1"/>
              <a:t>new</a:t>
            </a:r>
            <a:r>
              <a:rPr lang="en-IN" dirty="0"/>
              <a:t> violates upper bound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5D148-DD29-4EF8-9E93-80C8407A1D5F}"/>
              </a:ext>
            </a:extLst>
          </p:cNvPr>
          <p:cNvSpPr txBox="1"/>
          <p:nvPr/>
        </p:nvSpPr>
        <p:spPr>
          <a:xfrm>
            <a:off x="4080260" y="5772979"/>
            <a:ext cx="3501728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Shift </a:t>
            </a:r>
            <a:r>
              <a:rPr lang="en-IN" sz="3200" dirty="0" err="1"/>
              <a:t>x</a:t>
            </a:r>
            <a:r>
              <a:rPr lang="en-IN" sz="3200" baseline="-25000" dirty="0" err="1"/>
              <a:t>new</a:t>
            </a:r>
            <a:r>
              <a:rPr lang="en-IN" sz="2400" dirty="0"/>
              <a:t> to upper bound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8F212E-56D9-4FD0-A11B-60CE9064D177}"/>
              </a:ext>
            </a:extLst>
          </p:cNvPr>
          <p:cNvCxnSpPr/>
          <p:nvPr/>
        </p:nvCxnSpPr>
        <p:spPr>
          <a:xfrm>
            <a:off x="9028635" y="2743200"/>
            <a:ext cx="18192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500ACCC5-5353-4BC0-BF95-25A9D2ACDBBD}"/>
              </a:ext>
            </a:extLst>
          </p:cNvPr>
          <p:cNvSpPr/>
          <p:nvPr/>
        </p:nvSpPr>
        <p:spPr>
          <a:xfrm>
            <a:off x="8267091" y="2390774"/>
            <a:ext cx="428625" cy="52387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FEDA66-03E2-4347-A324-B1C8158167AB}"/>
              </a:ext>
            </a:extLst>
          </p:cNvPr>
          <p:cNvSpPr txBox="1"/>
          <p:nvPr/>
        </p:nvSpPr>
        <p:spPr>
          <a:xfrm>
            <a:off x="8749552" y="3028890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   lb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23DF0C-14F7-450D-9E81-FDF145F1DEB5}"/>
              </a:ext>
            </a:extLst>
          </p:cNvPr>
          <p:cNvSpPr txBox="1"/>
          <p:nvPr/>
        </p:nvSpPr>
        <p:spPr>
          <a:xfrm>
            <a:off x="10438239" y="3028890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   </a:t>
            </a:r>
            <a:r>
              <a:rPr lang="en-IN" sz="2000" b="1" dirty="0" err="1"/>
              <a:t>ub</a:t>
            </a:r>
            <a:endParaRPr lang="en-IN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880D72-ABEC-430F-8B2E-238F68CD59EF}"/>
              </a:ext>
            </a:extLst>
          </p:cNvPr>
          <p:cNvSpPr txBox="1"/>
          <p:nvPr/>
        </p:nvSpPr>
        <p:spPr>
          <a:xfrm>
            <a:off x="8345754" y="1898481"/>
            <a:ext cx="82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x</a:t>
            </a:r>
            <a:r>
              <a:rPr lang="en-IN" sz="2400" b="1" baseline="-25000" dirty="0" err="1"/>
              <a:t>new</a:t>
            </a:r>
            <a:endParaRPr lang="en-IN" sz="2400" b="1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2817CC-77EE-464B-A71C-E4032FA0E366}"/>
              </a:ext>
            </a:extLst>
          </p:cNvPr>
          <p:cNvSpPr/>
          <p:nvPr/>
        </p:nvSpPr>
        <p:spPr>
          <a:xfrm flipH="1">
            <a:off x="8933385" y="2652712"/>
            <a:ext cx="190500" cy="1904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86688E-1021-41D4-B5A5-B7EB3E61EA4B}"/>
              </a:ext>
            </a:extLst>
          </p:cNvPr>
          <p:cNvSpPr/>
          <p:nvPr/>
        </p:nvSpPr>
        <p:spPr>
          <a:xfrm flipH="1">
            <a:off x="10752659" y="2605029"/>
            <a:ext cx="190500" cy="1904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C06962-7499-4C35-B1E8-9308E26C6B88}"/>
              </a:ext>
            </a:extLst>
          </p:cNvPr>
          <p:cNvSpPr txBox="1"/>
          <p:nvPr/>
        </p:nvSpPr>
        <p:spPr>
          <a:xfrm>
            <a:off x="8459467" y="3453427"/>
            <a:ext cx="2811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/>
              <a:t>X</a:t>
            </a:r>
            <a:r>
              <a:rPr lang="en-IN" sz="2400" baseline="-25000" dirty="0" err="1"/>
              <a:t>new</a:t>
            </a:r>
            <a:r>
              <a:rPr lang="en-IN" dirty="0"/>
              <a:t> violates lower bound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5B6EDE-CBD3-42E0-8331-0791E4A9DB29}"/>
              </a:ext>
            </a:extLst>
          </p:cNvPr>
          <p:cNvSpPr txBox="1"/>
          <p:nvPr/>
        </p:nvSpPr>
        <p:spPr>
          <a:xfrm>
            <a:off x="8241708" y="5788493"/>
            <a:ext cx="3464153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/>
              <a:t>Shift </a:t>
            </a:r>
            <a:r>
              <a:rPr lang="en-IN" sz="3200" dirty="0" err="1"/>
              <a:t>x</a:t>
            </a:r>
            <a:r>
              <a:rPr lang="en-IN" sz="3200" baseline="-25000" dirty="0" err="1"/>
              <a:t>new</a:t>
            </a:r>
            <a:r>
              <a:rPr lang="en-IN" sz="2400" dirty="0"/>
              <a:t> to lower bound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C96636-C11C-4EF6-92E3-7480704B1A80}"/>
              </a:ext>
            </a:extLst>
          </p:cNvPr>
          <p:cNvCxnSpPr/>
          <p:nvPr/>
        </p:nvCxnSpPr>
        <p:spPr>
          <a:xfrm>
            <a:off x="3781425" y="1809407"/>
            <a:ext cx="0" cy="49139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50A656-8A63-4F78-809F-94844A4BC7DE}"/>
              </a:ext>
            </a:extLst>
          </p:cNvPr>
          <p:cNvCxnSpPr/>
          <p:nvPr/>
        </p:nvCxnSpPr>
        <p:spPr>
          <a:xfrm>
            <a:off x="7810500" y="1799882"/>
            <a:ext cx="0" cy="49139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A53DD12-53EC-4005-8E5A-88E4C9D87343}"/>
              </a:ext>
            </a:extLst>
          </p:cNvPr>
          <p:cNvCxnSpPr/>
          <p:nvPr/>
        </p:nvCxnSpPr>
        <p:spPr>
          <a:xfrm>
            <a:off x="4558826" y="4562050"/>
            <a:ext cx="18192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AF61453C-291F-4B2B-AFA3-D1235AF93F11}"/>
              </a:ext>
            </a:extLst>
          </p:cNvPr>
          <p:cNvSpPr/>
          <p:nvPr/>
        </p:nvSpPr>
        <p:spPr>
          <a:xfrm>
            <a:off x="6149829" y="4220675"/>
            <a:ext cx="428625" cy="52387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162441-479B-4697-ADE1-D0B12408C1B4}"/>
              </a:ext>
            </a:extLst>
          </p:cNvPr>
          <p:cNvSpPr txBox="1"/>
          <p:nvPr/>
        </p:nvSpPr>
        <p:spPr>
          <a:xfrm>
            <a:off x="4279743" y="4847740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   lb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EAE715-E78B-4787-A2CC-9F4CB74829C7}"/>
              </a:ext>
            </a:extLst>
          </p:cNvPr>
          <p:cNvSpPr txBox="1"/>
          <p:nvPr/>
        </p:nvSpPr>
        <p:spPr>
          <a:xfrm>
            <a:off x="5968430" y="4847740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   </a:t>
            </a:r>
            <a:r>
              <a:rPr lang="en-IN" sz="2000" b="1" dirty="0" err="1"/>
              <a:t>ub</a:t>
            </a:r>
            <a:endParaRPr lang="en-IN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2731C-FAFE-4AE2-92DE-90112F5424A3}"/>
              </a:ext>
            </a:extLst>
          </p:cNvPr>
          <p:cNvSpPr txBox="1"/>
          <p:nvPr/>
        </p:nvSpPr>
        <p:spPr>
          <a:xfrm>
            <a:off x="5777673" y="3745548"/>
            <a:ext cx="82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x</a:t>
            </a:r>
            <a:r>
              <a:rPr lang="en-IN" sz="2400" b="1" baseline="-25000" dirty="0" err="1"/>
              <a:t>new</a:t>
            </a:r>
            <a:endParaRPr lang="en-IN" sz="24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53BED8-4F64-4221-9AAB-E413E0EF1CF1}"/>
              </a:ext>
            </a:extLst>
          </p:cNvPr>
          <p:cNvSpPr/>
          <p:nvPr/>
        </p:nvSpPr>
        <p:spPr>
          <a:xfrm flipH="1">
            <a:off x="4463576" y="4471562"/>
            <a:ext cx="190500" cy="1904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732078C-F58D-40C8-9B01-235545CA1D99}"/>
              </a:ext>
            </a:extLst>
          </p:cNvPr>
          <p:cNvSpPr/>
          <p:nvPr/>
        </p:nvSpPr>
        <p:spPr>
          <a:xfrm flipH="1">
            <a:off x="6282850" y="4423879"/>
            <a:ext cx="190500" cy="1904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DFE42B-A5CF-4B02-83A3-AD9F37D5F035}"/>
              </a:ext>
            </a:extLst>
          </p:cNvPr>
          <p:cNvCxnSpPr/>
          <p:nvPr/>
        </p:nvCxnSpPr>
        <p:spPr>
          <a:xfrm>
            <a:off x="9042547" y="4708947"/>
            <a:ext cx="18192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97F0078E-ABFE-46DC-AEDA-16C57A3167AB}"/>
              </a:ext>
            </a:extLst>
          </p:cNvPr>
          <p:cNvSpPr/>
          <p:nvPr/>
        </p:nvSpPr>
        <p:spPr>
          <a:xfrm>
            <a:off x="8821635" y="4419744"/>
            <a:ext cx="428625" cy="523875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AF4317-A5C7-4E51-952E-4BB684B6F2E8}"/>
              </a:ext>
            </a:extLst>
          </p:cNvPr>
          <p:cNvSpPr txBox="1"/>
          <p:nvPr/>
        </p:nvSpPr>
        <p:spPr>
          <a:xfrm>
            <a:off x="8763464" y="4994637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   lb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6EA691-4F7B-48E1-9016-6DF20BE98C4F}"/>
              </a:ext>
            </a:extLst>
          </p:cNvPr>
          <p:cNvSpPr txBox="1"/>
          <p:nvPr/>
        </p:nvSpPr>
        <p:spPr>
          <a:xfrm>
            <a:off x="10452151" y="4994637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   </a:t>
            </a:r>
            <a:r>
              <a:rPr lang="en-IN" sz="2000" b="1" dirty="0" err="1"/>
              <a:t>ub</a:t>
            </a:r>
            <a:endParaRPr lang="en-IN" sz="2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BA8102-369F-4A2E-9358-9B515EBC11CA}"/>
              </a:ext>
            </a:extLst>
          </p:cNvPr>
          <p:cNvSpPr txBox="1"/>
          <p:nvPr/>
        </p:nvSpPr>
        <p:spPr>
          <a:xfrm>
            <a:off x="8331929" y="4035568"/>
            <a:ext cx="82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x</a:t>
            </a:r>
            <a:r>
              <a:rPr lang="en-IN" sz="2400" b="1" baseline="-25000" dirty="0" err="1"/>
              <a:t>new</a:t>
            </a:r>
            <a:endParaRPr lang="en-IN" sz="2400" b="1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36B5D4A-E24A-4E22-8443-8D56B7A3ECD3}"/>
              </a:ext>
            </a:extLst>
          </p:cNvPr>
          <p:cNvSpPr/>
          <p:nvPr/>
        </p:nvSpPr>
        <p:spPr>
          <a:xfrm flipH="1">
            <a:off x="8947297" y="4618459"/>
            <a:ext cx="190500" cy="1904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1D8FF47-5512-420C-AC39-11A38CF5A082}"/>
              </a:ext>
            </a:extLst>
          </p:cNvPr>
          <p:cNvSpPr/>
          <p:nvPr/>
        </p:nvSpPr>
        <p:spPr>
          <a:xfrm flipH="1">
            <a:off x="10766571" y="4570776"/>
            <a:ext cx="190500" cy="1904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2" descr="Ruhr-Universität Boch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9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347788-3E15-4953-85D2-BC9A92B88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7237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 i="1" dirty="0"/>
              <a:t>Greedy Selection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D7700E-FE1D-46F5-B423-1DEA12ACD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61193"/>
              </p:ext>
            </p:extLst>
          </p:nvPr>
        </p:nvGraphicFramePr>
        <p:xfrm>
          <a:off x="1308818" y="2060852"/>
          <a:ext cx="935225" cy="37126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5225">
                  <a:extLst>
                    <a:ext uri="{9D8B030D-6E8A-4147-A177-3AD203B41FA5}">
                      <a16:colId xmlns:a16="http://schemas.microsoft.com/office/drawing/2014/main" val="3006311466"/>
                    </a:ext>
                  </a:extLst>
                </a:gridCol>
              </a:tblGrid>
              <a:tr h="7511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D1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996946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D2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66215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D3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23300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D4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263566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D5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23641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C48EE36-C87F-44AC-AFDA-0409A2212773}"/>
              </a:ext>
            </a:extLst>
          </p:cNvPr>
          <p:cNvSpPr txBox="1">
            <a:spLocks/>
          </p:cNvSpPr>
          <p:nvPr/>
        </p:nvSpPr>
        <p:spPr>
          <a:xfrm>
            <a:off x="838200" y="261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Differential </a:t>
            </a:r>
            <a:r>
              <a:rPr lang="en-IN" dirty="0" smtClean="0"/>
              <a:t>Evolution</a:t>
            </a: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DACEA7-5D47-4BFC-AC4A-7D9E4BEF4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37487"/>
              </p:ext>
            </p:extLst>
          </p:nvPr>
        </p:nvGraphicFramePr>
        <p:xfrm>
          <a:off x="5538009" y="2060851"/>
          <a:ext cx="935225" cy="37126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5225">
                  <a:extLst>
                    <a:ext uri="{9D8B030D-6E8A-4147-A177-3AD203B41FA5}">
                      <a16:colId xmlns:a16="http://schemas.microsoft.com/office/drawing/2014/main" val="3006311466"/>
                    </a:ext>
                  </a:extLst>
                </a:gridCol>
              </a:tblGrid>
              <a:tr h="7511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x1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996946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x2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66215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x3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923300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x4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263566"/>
                  </a:ext>
                </a:extLst>
              </a:tr>
              <a:tr h="7403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>
                          <a:effectLst/>
                        </a:rPr>
                        <a:t>x5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2364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B7B805-2D80-4AB7-A26A-2B7745EC4A48}"/>
              </a:ext>
            </a:extLst>
          </p:cNvPr>
          <p:cNvSpPr txBox="1"/>
          <p:nvPr/>
        </p:nvSpPr>
        <p:spPr>
          <a:xfrm>
            <a:off x="5223062" y="5859254"/>
            <a:ext cx="156512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Target Vector</a:t>
            </a:r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B493B-DDCA-48DA-8558-24BE89260C2D}"/>
              </a:ext>
            </a:extLst>
          </p:cNvPr>
          <p:cNvSpPr txBox="1"/>
          <p:nvPr/>
        </p:nvSpPr>
        <p:spPr>
          <a:xfrm>
            <a:off x="993869" y="5859254"/>
            <a:ext cx="1565121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Trial Vector</a:t>
            </a:r>
            <a:endParaRPr lang="en-IN" sz="1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027C282-223C-4A6F-AF35-C358219522AB}"/>
              </a:ext>
            </a:extLst>
          </p:cNvPr>
          <p:cNvSpPr/>
          <p:nvPr/>
        </p:nvSpPr>
        <p:spPr>
          <a:xfrm>
            <a:off x="2244043" y="3797517"/>
            <a:ext cx="2112776" cy="28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C4C6C34-4A53-43ED-A8B5-EDCCBF78E1E1}"/>
              </a:ext>
            </a:extLst>
          </p:cNvPr>
          <p:cNvSpPr/>
          <p:nvPr/>
        </p:nvSpPr>
        <p:spPr>
          <a:xfrm>
            <a:off x="6473233" y="3797517"/>
            <a:ext cx="2162177" cy="280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138CE-885A-4382-8F65-266B3457D653}"/>
              </a:ext>
            </a:extLst>
          </p:cNvPr>
          <p:cNvSpPr txBox="1"/>
          <p:nvPr/>
        </p:nvSpPr>
        <p:spPr>
          <a:xfrm>
            <a:off x="2244665" y="3387094"/>
            <a:ext cx="194732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Objective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A3523-272A-40D2-97FA-3AF96A7B4AD7}"/>
              </a:ext>
            </a:extLst>
          </p:cNvPr>
          <p:cNvSpPr txBox="1"/>
          <p:nvPr/>
        </p:nvSpPr>
        <p:spPr>
          <a:xfrm>
            <a:off x="6512295" y="3387094"/>
            <a:ext cx="194732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Objective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7D0A7-6792-4674-94C9-D1F2D141150C}"/>
              </a:ext>
            </a:extLst>
          </p:cNvPr>
          <p:cNvSpPr txBox="1"/>
          <p:nvPr/>
        </p:nvSpPr>
        <p:spPr>
          <a:xfrm>
            <a:off x="4525284" y="3601765"/>
            <a:ext cx="460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λ</a:t>
            </a:r>
            <a:endParaRPr lang="en-IN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0E4B01-5ACA-4905-B5D0-1F7C869496B4}"/>
              </a:ext>
            </a:extLst>
          </p:cNvPr>
          <p:cNvSpPr txBox="1"/>
          <p:nvPr/>
        </p:nvSpPr>
        <p:spPr>
          <a:xfrm>
            <a:off x="8701715" y="3563247"/>
            <a:ext cx="460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μ</a:t>
            </a:r>
            <a:endParaRPr lang="en-IN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0C5E10-D8C0-4114-A690-D709D872ACD1}"/>
              </a:ext>
            </a:extLst>
          </p:cNvPr>
          <p:cNvSpPr txBox="1"/>
          <p:nvPr/>
        </p:nvSpPr>
        <p:spPr>
          <a:xfrm>
            <a:off x="7478217" y="5000865"/>
            <a:ext cx="4555923" cy="12003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Finally: if:</a:t>
            </a:r>
          </a:p>
          <a:p>
            <a:r>
              <a:rPr lang="en-IN" sz="2400" dirty="0"/>
              <a:t>	</a:t>
            </a:r>
            <a:r>
              <a:rPr lang="el-GR" sz="2400" dirty="0"/>
              <a:t>λ</a:t>
            </a:r>
            <a:r>
              <a:rPr lang="en-IN" sz="2400" dirty="0"/>
              <a:t> &gt; </a:t>
            </a:r>
            <a:r>
              <a:rPr lang="el-GR" sz="2400" dirty="0"/>
              <a:t>μ</a:t>
            </a:r>
            <a:r>
              <a:rPr lang="en-IN" sz="2400" dirty="0"/>
              <a:t>	Select Trial Vector</a:t>
            </a:r>
          </a:p>
          <a:p>
            <a:r>
              <a:rPr lang="en-IN" sz="2400" dirty="0"/>
              <a:t>	</a:t>
            </a:r>
            <a:r>
              <a:rPr lang="el-GR" sz="2400" dirty="0"/>
              <a:t>λ</a:t>
            </a:r>
            <a:r>
              <a:rPr lang="en-IN" sz="2400" dirty="0"/>
              <a:t> &lt; </a:t>
            </a:r>
            <a:r>
              <a:rPr lang="el-GR" sz="2400" dirty="0"/>
              <a:t>μ</a:t>
            </a:r>
            <a:r>
              <a:rPr lang="en-IN" sz="2400" dirty="0"/>
              <a:t> 	Select Target Vector </a:t>
            </a:r>
          </a:p>
        </p:txBody>
      </p:sp>
      <p:pic>
        <p:nvPicPr>
          <p:cNvPr id="18" name="Picture 2" descr="Ruhr-Universität Boch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F27CBF-A4C4-4E57-A066-6C30C00D8574}"/>
              </a:ext>
            </a:extLst>
          </p:cNvPr>
          <p:cNvSpPr/>
          <p:nvPr/>
        </p:nvSpPr>
        <p:spPr>
          <a:xfrm>
            <a:off x="5574505" y="710925"/>
            <a:ext cx="1957389" cy="657224"/>
          </a:xfrm>
          <a:prstGeom prst="rect">
            <a:avLst/>
          </a:prstGeom>
          <a:solidFill>
            <a:srgbClr val="F3CCA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Design Variables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EA9A0F-197F-4003-80DA-38EDC5F1C7C5}"/>
              </a:ext>
            </a:extLst>
          </p:cNvPr>
          <p:cNvSpPr txBox="1">
            <a:spLocks/>
          </p:cNvSpPr>
          <p:nvPr/>
        </p:nvSpPr>
        <p:spPr>
          <a:xfrm>
            <a:off x="523875" y="1809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Process Flowchart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651051-D20C-44D2-9589-099240215B8F}"/>
              </a:ext>
            </a:extLst>
          </p:cNvPr>
          <p:cNvSpPr/>
          <p:nvPr/>
        </p:nvSpPr>
        <p:spPr>
          <a:xfrm>
            <a:off x="4862512" y="2112288"/>
            <a:ext cx="3381376" cy="21828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1A1EC4-2538-4155-BD31-F974C6869560}"/>
              </a:ext>
            </a:extLst>
          </p:cNvPr>
          <p:cNvSpPr/>
          <p:nvPr/>
        </p:nvSpPr>
        <p:spPr>
          <a:xfrm>
            <a:off x="5574505" y="2289692"/>
            <a:ext cx="1957389" cy="657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Objective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C80D04-97AF-4AA1-ADD4-F9C317F7D2C4}"/>
              </a:ext>
            </a:extLst>
          </p:cNvPr>
          <p:cNvSpPr/>
          <p:nvPr/>
        </p:nvSpPr>
        <p:spPr>
          <a:xfrm>
            <a:off x="5574505" y="3454915"/>
            <a:ext cx="1957389" cy="657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CPF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A317895-9BE9-4E61-9D54-DF4C11282C71}"/>
              </a:ext>
            </a:extLst>
          </p:cNvPr>
          <p:cNvSpPr/>
          <p:nvPr/>
        </p:nvSpPr>
        <p:spPr>
          <a:xfrm>
            <a:off x="6434137" y="1398314"/>
            <a:ext cx="238124" cy="863198"/>
          </a:xfrm>
          <a:prstGeom prst="downArrow">
            <a:avLst>
              <a:gd name="adj1" fmla="val 50000"/>
              <a:gd name="adj2" fmla="val 126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7D4F64C-75EF-4384-B91E-BDE731E0B181}"/>
              </a:ext>
            </a:extLst>
          </p:cNvPr>
          <p:cNvSpPr/>
          <p:nvPr/>
        </p:nvSpPr>
        <p:spPr>
          <a:xfrm>
            <a:off x="6434136" y="2946916"/>
            <a:ext cx="238125" cy="507999"/>
          </a:xfrm>
          <a:prstGeom prst="downArrow">
            <a:avLst>
              <a:gd name="adj1" fmla="val 50000"/>
              <a:gd name="adj2" fmla="val 114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F30BFBB-A3DE-4628-80F7-B73B2A22A991}"/>
              </a:ext>
            </a:extLst>
          </p:cNvPr>
          <p:cNvSpPr/>
          <p:nvPr/>
        </p:nvSpPr>
        <p:spPr>
          <a:xfrm>
            <a:off x="6434135" y="4115714"/>
            <a:ext cx="238125" cy="507999"/>
          </a:xfrm>
          <a:prstGeom prst="downArrow">
            <a:avLst>
              <a:gd name="adj1" fmla="val 50000"/>
              <a:gd name="adj2" fmla="val 102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33BAC-D39F-4380-92E3-DE457E75CF1C}"/>
              </a:ext>
            </a:extLst>
          </p:cNvPr>
          <p:cNvSpPr/>
          <p:nvPr/>
        </p:nvSpPr>
        <p:spPr>
          <a:xfrm>
            <a:off x="5574505" y="4653877"/>
            <a:ext cx="1957389" cy="657224"/>
          </a:xfrm>
          <a:prstGeom prst="rect">
            <a:avLst/>
          </a:prstGeom>
          <a:solidFill>
            <a:srgbClr val="FF71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Convergence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BBD8803-A396-44CC-A2D3-3F24CF288C4A}"/>
              </a:ext>
            </a:extLst>
          </p:cNvPr>
          <p:cNvSpPr/>
          <p:nvPr/>
        </p:nvSpPr>
        <p:spPr>
          <a:xfrm>
            <a:off x="6434135" y="5311101"/>
            <a:ext cx="238125" cy="507999"/>
          </a:xfrm>
          <a:prstGeom prst="downArrow">
            <a:avLst>
              <a:gd name="adj1" fmla="val 50000"/>
              <a:gd name="adj2" fmla="val 126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738A68-EE33-41F4-AE5E-51964BAE8057}"/>
              </a:ext>
            </a:extLst>
          </p:cNvPr>
          <p:cNvSpPr/>
          <p:nvPr/>
        </p:nvSpPr>
        <p:spPr>
          <a:xfrm>
            <a:off x="5574505" y="5819100"/>
            <a:ext cx="1957389" cy="657224"/>
          </a:xfrm>
          <a:prstGeom prst="rect">
            <a:avLst/>
          </a:prstGeom>
          <a:solidFill>
            <a:srgbClr val="60F6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5887E-FB47-4BF3-A08C-7C6E08B5FEA3}"/>
              </a:ext>
            </a:extLst>
          </p:cNvPr>
          <p:cNvSpPr txBox="1"/>
          <p:nvPr/>
        </p:nvSpPr>
        <p:spPr>
          <a:xfrm>
            <a:off x="6743700" y="5380434"/>
            <a:ext cx="498855" cy="369332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i="1" dirty="0"/>
              <a:t>yes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D23DC91A-053D-4553-B905-5EE17F379596}"/>
              </a:ext>
            </a:extLst>
          </p:cNvPr>
          <p:cNvSpPr/>
          <p:nvPr/>
        </p:nvSpPr>
        <p:spPr>
          <a:xfrm>
            <a:off x="7531890" y="4614188"/>
            <a:ext cx="2031206" cy="463949"/>
          </a:xfrm>
          <a:prstGeom prst="bentUpArrow">
            <a:avLst>
              <a:gd name="adj1" fmla="val 25000"/>
              <a:gd name="adj2" fmla="val 24223"/>
              <a:gd name="adj3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6A7B01-183B-4B86-9475-91C4E41273CF}"/>
              </a:ext>
            </a:extLst>
          </p:cNvPr>
          <p:cNvSpPr/>
          <p:nvPr/>
        </p:nvSpPr>
        <p:spPr>
          <a:xfrm>
            <a:off x="8516542" y="2946916"/>
            <a:ext cx="1957389" cy="6572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Differential Evolution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96B02732-4588-4DD9-876A-BA9ABF7B94A2}"/>
              </a:ext>
            </a:extLst>
          </p:cNvPr>
          <p:cNvSpPr/>
          <p:nvPr/>
        </p:nvSpPr>
        <p:spPr>
          <a:xfrm>
            <a:off x="9297594" y="1695256"/>
            <a:ext cx="238124" cy="1218007"/>
          </a:xfrm>
          <a:prstGeom prst="upArrow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90EEA9D8-430B-4F67-99CA-A279B60B5F34}"/>
              </a:ext>
            </a:extLst>
          </p:cNvPr>
          <p:cNvSpPr/>
          <p:nvPr/>
        </p:nvSpPr>
        <p:spPr>
          <a:xfrm>
            <a:off x="6659160" y="1638581"/>
            <a:ext cx="2822976" cy="229864"/>
          </a:xfrm>
          <a:prstGeom prst="leftArrow">
            <a:avLst>
              <a:gd name="adj1" fmla="val 50000"/>
              <a:gd name="adj2" fmla="val 20331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90AA60-A1DD-4C52-9B70-A14C5A0BD460}"/>
              </a:ext>
            </a:extLst>
          </p:cNvPr>
          <p:cNvSpPr txBox="1"/>
          <p:nvPr/>
        </p:nvSpPr>
        <p:spPr>
          <a:xfrm>
            <a:off x="7569425" y="4538945"/>
            <a:ext cx="428322" cy="369332"/>
          </a:xfrm>
          <a:prstGeom prst="rect">
            <a:avLst/>
          </a:prstGeom>
          <a:solidFill>
            <a:srgbClr val="FFFF66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i="1" dirty="0"/>
              <a:t>no</a:t>
            </a: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6913B622-4532-446E-93BB-ACB2FF7E424B}"/>
              </a:ext>
            </a:extLst>
          </p:cNvPr>
          <p:cNvSpPr/>
          <p:nvPr/>
        </p:nvSpPr>
        <p:spPr>
          <a:xfrm>
            <a:off x="9329732" y="3607517"/>
            <a:ext cx="238125" cy="1080492"/>
          </a:xfrm>
          <a:prstGeom prst="upArrow">
            <a:avLst>
              <a:gd name="adj1" fmla="val 42000"/>
              <a:gd name="adj2" fmla="val 13800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" descr="Ruhr-Universität Boch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5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F870B3-9E8A-4D68-BBE6-C39F978C3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2" t="4286" r="6786" b="3174"/>
          <a:stretch/>
        </p:blipFill>
        <p:spPr>
          <a:xfrm>
            <a:off x="1043181" y="1110533"/>
            <a:ext cx="5973845" cy="4961185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45CFC82-2652-4143-A6D3-210ED1D39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04039"/>
              </p:ext>
            </p:extLst>
          </p:nvPr>
        </p:nvGraphicFramePr>
        <p:xfrm>
          <a:off x="8277224" y="990601"/>
          <a:ext cx="3023568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784">
                  <a:extLst>
                    <a:ext uri="{9D8B030D-6E8A-4147-A177-3AD203B41FA5}">
                      <a16:colId xmlns:a16="http://schemas.microsoft.com/office/drawing/2014/main" val="292288315"/>
                    </a:ext>
                  </a:extLst>
                </a:gridCol>
                <a:gridCol w="1511784">
                  <a:extLst>
                    <a:ext uri="{9D8B030D-6E8A-4147-A177-3AD203B41FA5}">
                      <a16:colId xmlns:a16="http://schemas.microsoft.com/office/drawing/2014/main" val="2603332892"/>
                    </a:ext>
                  </a:extLst>
                </a:gridCol>
              </a:tblGrid>
              <a:tr h="750956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Optimized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695665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76365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1.69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021417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943747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1.83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49750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4.45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594355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0.16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4344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 err="1"/>
                        <a:t>x</a:t>
                      </a:r>
                      <a:r>
                        <a:rPr lang="en-IN" sz="2400" b="1" i="0" baseline="-25000" dirty="0" err="1"/>
                        <a:t>A</a:t>
                      </a:r>
                      <a:endParaRPr lang="en-IN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859094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 err="1"/>
                        <a:t>y</a:t>
                      </a:r>
                      <a:r>
                        <a:rPr lang="en-IN" sz="2400" b="1" i="0" baseline="-25000" dirty="0" err="1"/>
                        <a:t>A</a:t>
                      </a:r>
                      <a:endParaRPr lang="en-IN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4.95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061845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ctr"/>
                      <a:r>
                        <a:rPr lang="el-GR" sz="2400" b="1" i="0" dirty="0"/>
                        <a:t>α</a:t>
                      </a:r>
                      <a:endParaRPr lang="en-IN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-0.27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20948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24A5C13-08B6-4870-81E6-226F4D348812}"/>
              </a:ext>
            </a:extLst>
          </p:cNvPr>
          <p:cNvSpPr txBox="1"/>
          <p:nvPr/>
        </p:nvSpPr>
        <p:spPr>
          <a:xfrm>
            <a:off x="8536870" y="5928361"/>
            <a:ext cx="2504275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Units :  Lengths : meters</a:t>
            </a:r>
          </a:p>
          <a:p>
            <a:r>
              <a:rPr lang="en-IN" dirty="0"/>
              <a:t>             Angles    : radians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9733A-6C4D-4E6B-8DEC-EB5D3D987125}"/>
              </a:ext>
            </a:extLst>
          </p:cNvPr>
          <p:cNvSpPr txBox="1"/>
          <p:nvPr/>
        </p:nvSpPr>
        <p:spPr>
          <a:xfrm>
            <a:off x="523875" y="405825"/>
            <a:ext cx="331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Results Problem 1: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52938" y="6071718"/>
            <a:ext cx="356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number of precision points: 25</a:t>
            </a:r>
          </a:p>
        </p:txBody>
      </p:sp>
      <p:pic>
        <p:nvPicPr>
          <p:cNvPr id="7" name="Picture 2" descr="Ruhr-Universität Boch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083B6-10A2-480F-BD18-297FBD815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4423" r="8000" b="5478"/>
          <a:stretch/>
        </p:blipFill>
        <p:spPr>
          <a:xfrm>
            <a:off x="523875" y="1407603"/>
            <a:ext cx="7715250" cy="4317336"/>
          </a:xfrm>
          <a:prstGeom prst="rect">
            <a:avLst/>
          </a:prstGeom>
        </p:spPr>
      </p:pic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5FCEB064-3BD7-46CC-AEDA-7600518AB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477749"/>
              </p:ext>
            </p:extLst>
          </p:nvPr>
        </p:nvGraphicFramePr>
        <p:xfrm>
          <a:off x="8410574" y="979365"/>
          <a:ext cx="2929974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987">
                  <a:extLst>
                    <a:ext uri="{9D8B030D-6E8A-4147-A177-3AD203B41FA5}">
                      <a16:colId xmlns:a16="http://schemas.microsoft.com/office/drawing/2014/main" val="292288315"/>
                    </a:ext>
                  </a:extLst>
                </a:gridCol>
                <a:gridCol w="1464987">
                  <a:extLst>
                    <a:ext uri="{9D8B030D-6E8A-4147-A177-3AD203B41FA5}">
                      <a16:colId xmlns:a16="http://schemas.microsoft.com/office/drawing/2014/main" val="2603332892"/>
                    </a:ext>
                  </a:extLst>
                </a:gridCol>
              </a:tblGrid>
              <a:tr h="767050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Optimized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695665"/>
                  </a:ext>
                </a:extLst>
              </a:tr>
              <a:tr h="438745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6.27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76365"/>
                  </a:ext>
                </a:extLst>
              </a:tr>
              <a:tr h="438745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1.72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021417"/>
                  </a:ext>
                </a:extLst>
              </a:tr>
              <a:tr h="438745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2.37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943747"/>
                  </a:ext>
                </a:extLst>
              </a:tr>
              <a:tr h="438745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5.62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497502"/>
                  </a:ext>
                </a:extLst>
              </a:tr>
              <a:tr h="438745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2.89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594355"/>
                  </a:ext>
                </a:extLst>
              </a:tr>
              <a:tr h="438745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-0.04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04344"/>
                  </a:ext>
                </a:extLst>
              </a:tr>
              <a:tr h="438745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 err="1"/>
                        <a:t>x</a:t>
                      </a:r>
                      <a:r>
                        <a:rPr lang="en-IN" sz="2400" b="1" i="0" baseline="-25000" dirty="0" err="1"/>
                        <a:t>A</a:t>
                      </a:r>
                      <a:endParaRPr lang="en-IN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859094"/>
                  </a:ext>
                </a:extLst>
              </a:tr>
              <a:tr h="438745"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 err="1"/>
                        <a:t>y</a:t>
                      </a:r>
                      <a:r>
                        <a:rPr lang="en-IN" sz="2400" b="1" i="0" baseline="-25000" dirty="0" err="1"/>
                        <a:t>A</a:t>
                      </a:r>
                      <a:endParaRPr lang="en-IN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061845"/>
                  </a:ext>
                </a:extLst>
              </a:tr>
              <a:tr h="438745">
                <a:tc>
                  <a:txBody>
                    <a:bodyPr/>
                    <a:lstStyle/>
                    <a:p>
                      <a:pPr algn="ctr"/>
                      <a:r>
                        <a:rPr lang="el-GR" sz="2400" b="1" i="0" dirty="0"/>
                        <a:t>α</a:t>
                      </a:r>
                      <a:endParaRPr lang="en-IN" sz="2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i="0" dirty="0"/>
                        <a:t>2.76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2094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61BE44-1699-4C6D-A084-02707CFCE655}"/>
              </a:ext>
            </a:extLst>
          </p:cNvPr>
          <p:cNvSpPr txBox="1"/>
          <p:nvPr/>
        </p:nvSpPr>
        <p:spPr>
          <a:xfrm>
            <a:off x="8623423" y="5914534"/>
            <a:ext cx="2504275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Units :  Lengths : meters</a:t>
            </a:r>
          </a:p>
          <a:p>
            <a:r>
              <a:rPr lang="en-IN" dirty="0"/>
              <a:t>             Angles    : radians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C7FF8-3ED5-49E0-8E64-F857E05127E5}"/>
              </a:ext>
            </a:extLst>
          </p:cNvPr>
          <p:cNvSpPr txBox="1"/>
          <p:nvPr/>
        </p:nvSpPr>
        <p:spPr>
          <a:xfrm>
            <a:off x="523875" y="405825"/>
            <a:ext cx="331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Results Problem 2: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5957276"/>
            <a:ext cx="356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number of precision points: 90</a:t>
            </a:r>
          </a:p>
        </p:txBody>
      </p:sp>
      <p:pic>
        <p:nvPicPr>
          <p:cNvPr id="8" name="Picture 2" descr="Ruhr-Universität Boch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5997"/>
            <a:ext cx="10515600" cy="1325563"/>
          </a:xfrm>
        </p:spPr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2" descr="Ruhr-Universität Boch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rob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5629" y="2315664"/>
            <a:ext cx="4813206" cy="3609905"/>
          </a:xfrm>
          <a:prstGeom prst="rect">
            <a:avLst/>
          </a:prstGeom>
        </p:spPr>
      </p:pic>
      <p:pic>
        <p:nvPicPr>
          <p:cNvPr id="9" name="prob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79321" y="2313937"/>
            <a:ext cx="6417609" cy="36099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58929" y="5923843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PROBLEM-1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87297" y="5923842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PROBLEM-2</a:t>
            </a:r>
          </a:p>
        </p:txBody>
      </p:sp>
    </p:spTree>
    <p:extLst>
      <p:ext uri="{BB962C8B-B14F-4D97-AF65-F5344CB8AC3E}">
        <p14:creationId xmlns:p14="http://schemas.microsoft.com/office/powerpoint/2010/main" val="152684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4" y="44463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824" y="2084832"/>
            <a:ext cx="9752528" cy="406843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Design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Objective </a:t>
            </a:r>
            <a:r>
              <a:rPr lang="en-US" sz="2200" dirty="0"/>
              <a:t>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Differential Evolution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Topology Optimization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Conclusion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dirty="0"/>
              <a:t>2</a:t>
            </a:r>
          </a:p>
        </p:txBody>
      </p:sp>
      <p:pic>
        <p:nvPicPr>
          <p:cNvPr id="4" name="Picture 2" descr="Ruhr-Universität Boch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24" y="3958727"/>
            <a:ext cx="1929431" cy="2580185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6461820" y="878458"/>
            <a:ext cx="5220392" cy="356053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954" y="1474893"/>
            <a:ext cx="3330292" cy="230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662" y="456657"/>
            <a:ext cx="11189600" cy="1325563"/>
          </a:xfrm>
        </p:spPr>
        <p:txBody>
          <a:bodyPr/>
          <a:lstStyle/>
          <a:p>
            <a:r>
              <a:rPr lang="en-US" dirty="0"/>
              <a:t>Topology optimization: Problem 1 – </a:t>
            </a:r>
            <a:r>
              <a:rPr lang="en-US" dirty="0" smtClean="0"/>
              <a:t>Ternary</a:t>
            </a:r>
            <a:r>
              <a:rPr lang="en-US" dirty="0" smtClean="0"/>
              <a:t> </a:t>
            </a:r>
            <a:r>
              <a:rPr lang="en-US" dirty="0"/>
              <a:t>Link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4" name="Picture 2" descr="Ruhr-Universität Boch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2280"/>
            <a:ext cx="4501244" cy="4072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2280"/>
            <a:ext cx="5092262" cy="4085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2901" y="5914356"/>
            <a:ext cx="3451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Von-Mises stresses before optimization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06992" y="5957570"/>
            <a:ext cx="4562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Shape of the link as a result of topology optimization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2961" y="6219513"/>
            <a:ext cx="2383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Material               : Steel</a:t>
            </a:r>
          </a:p>
          <a:p>
            <a:r>
              <a:rPr lang="en-US" sz="1600" dirty="0"/>
              <a:t>Young’s modulus: 210 GPA</a:t>
            </a:r>
          </a:p>
        </p:txBody>
      </p:sp>
    </p:spTree>
    <p:extLst>
      <p:ext uri="{BB962C8B-B14F-4D97-AF65-F5344CB8AC3E}">
        <p14:creationId xmlns:p14="http://schemas.microsoft.com/office/powerpoint/2010/main" val="409152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113" y="448489"/>
            <a:ext cx="11272902" cy="1325563"/>
          </a:xfrm>
        </p:spPr>
        <p:txBody>
          <a:bodyPr/>
          <a:lstStyle/>
          <a:p>
            <a:r>
              <a:rPr lang="en-US" dirty="0"/>
              <a:t>Topology optimization: Problem 1 – </a:t>
            </a:r>
            <a:r>
              <a:rPr lang="en-US" dirty="0"/>
              <a:t>Ternary </a:t>
            </a:r>
            <a:r>
              <a:rPr lang="en-US" dirty="0"/>
              <a:t>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6" b="4751"/>
          <a:stretch/>
        </p:blipFill>
        <p:spPr>
          <a:xfrm>
            <a:off x="838200" y="1904296"/>
            <a:ext cx="4360457" cy="3918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73" y="1904296"/>
            <a:ext cx="5493027" cy="3918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242" y="5822672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Final shape of the link built based on</a:t>
            </a:r>
          </a:p>
          <a:p>
            <a:pPr algn="ctr"/>
            <a:r>
              <a:rPr lang="en-US" sz="1600" dirty="0"/>
              <a:t>topology optimization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21121" y="5887552"/>
            <a:ext cx="3859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Von-Mises stresses of final design of the link</a:t>
            </a:r>
          </a:p>
        </p:txBody>
      </p:sp>
      <p:pic>
        <p:nvPicPr>
          <p:cNvPr id="10" name="Picture 2" descr="Ruhr-Universität Boch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25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61" y="2335374"/>
            <a:ext cx="5133703" cy="337089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6363" y="674642"/>
            <a:ext cx="112525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 optimization: Problem 2 – </a:t>
            </a:r>
            <a:r>
              <a:rPr lang="en-US" dirty="0"/>
              <a:t>Ternary </a:t>
            </a:r>
            <a:r>
              <a:rPr lang="en-US" dirty="0"/>
              <a:t>Link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35085" y="5830255"/>
            <a:ext cx="3451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Von-Mises stresses before optimization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79176" y="5770029"/>
            <a:ext cx="4562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Shape of the link as a result of topology optimization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59" y="2335374"/>
            <a:ext cx="5254821" cy="3391241"/>
          </a:xfrm>
          <a:prstGeom prst="rect">
            <a:avLst/>
          </a:prstGeom>
        </p:spPr>
      </p:pic>
      <p:pic>
        <p:nvPicPr>
          <p:cNvPr id="14" name="Picture 2" descr="Ruhr-Universität Boch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852961" y="6108583"/>
            <a:ext cx="2383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Material               : Steel</a:t>
            </a:r>
          </a:p>
          <a:p>
            <a:r>
              <a:rPr lang="en-US" sz="1600" dirty="0"/>
              <a:t>Young’s modulus: 210 GPA</a:t>
            </a:r>
          </a:p>
        </p:txBody>
      </p:sp>
    </p:spTree>
    <p:extLst>
      <p:ext uri="{BB962C8B-B14F-4D97-AF65-F5344CB8AC3E}">
        <p14:creationId xmlns:p14="http://schemas.microsoft.com/office/powerpoint/2010/main" val="22853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67" y="2208032"/>
            <a:ext cx="5497855" cy="3391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61" y="2208032"/>
            <a:ext cx="5228457" cy="337422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26363" y="674642"/>
            <a:ext cx="11294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 optimization: Problem 2 – </a:t>
            </a:r>
            <a:r>
              <a:rPr lang="en-US" dirty="0"/>
              <a:t>Ternary </a:t>
            </a:r>
            <a:r>
              <a:rPr lang="en-US" dirty="0"/>
              <a:t>Link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1865" y="5685424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Final shape of the link built basing on</a:t>
            </a:r>
          </a:p>
          <a:p>
            <a:pPr algn="ctr"/>
            <a:r>
              <a:rPr lang="en-US" sz="1600" dirty="0"/>
              <a:t>topology optimization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9782" y="5750304"/>
            <a:ext cx="3859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Von-Mises stresses of final design of the link</a:t>
            </a:r>
          </a:p>
        </p:txBody>
      </p:sp>
      <p:pic>
        <p:nvPicPr>
          <p:cNvPr id="13" name="Picture 2" descr="Ruhr-Universität Boch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8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BDF5-3E0E-4BC7-BB1B-15A573B4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4B03-2C09-4DCB-9001-8DDF2D473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Optimal synthesis of four-bar path </a:t>
            </a:r>
            <a:r>
              <a:rPr lang="en-US" dirty="0" smtClean="0"/>
              <a:t>generation of </a:t>
            </a:r>
            <a:r>
              <a:rPr lang="en-US" dirty="0"/>
              <a:t>linkages</a:t>
            </a:r>
            <a:r>
              <a:rPr lang="en-IN" dirty="0"/>
              <a:t>.</a:t>
            </a:r>
          </a:p>
          <a:p>
            <a:pPr algn="l"/>
            <a:r>
              <a:rPr lang="en-IN" dirty="0"/>
              <a:t>Design Variables reduced from 9 to 4 using CPF.</a:t>
            </a:r>
          </a:p>
          <a:p>
            <a:pPr algn="l"/>
            <a:r>
              <a:rPr lang="en-IN" dirty="0"/>
              <a:t>50% volume reduction of the </a:t>
            </a:r>
            <a:r>
              <a:rPr lang="en-IN" dirty="0" smtClean="0"/>
              <a:t>Ternary </a:t>
            </a:r>
            <a:r>
              <a:rPr lang="en-IN" dirty="0"/>
              <a:t>Link using TO in ABAQUS.</a:t>
            </a:r>
          </a:p>
          <a:p>
            <a:pPr marL="0" indent="0" algn="l">
              <a:buNone/>
            </a:pPr>
            <a:endParaRPr lang="en-IN" dirty="0"/>
          </a:p>
          <a:p>
            <a:pPr algn="l"/>
            <a:r>
              <a:rPr lang="en-IN" b="1" dirty="0"/>
              <a:t>Applications: </a:t>
            </a:r>
            <a:r>
              <a:rPr lang="en-IN" dirty="0"/>
              <a:t>Milling machines.</a:t>
            </a:r>
          </a:p>
          <a:p>
            <a:pPr marL="0" indent="0" algn="l">
              <a:buNone/>
            </a:pPr>
            <a:endParaRPr lang="en-IN" dirty="0"/>
          </a:p>
          <a:p>
            <a:pPr algn="l"/>
            <a:r>
              <a:rPr lang="en-IN" b="1" dirty="0"/>
              <a:t>Future Scope: </a:t>
            </a:r>
            <a:r>
              <a:rPr lang="en-IN" dirty="0"/>
              <a:t>Implementation using Neural Networks.</a:t>
            </a:r>
          </a:p>
          <a:p>
            <a:pPr lvl="5"/>
            <a:r>
              <a:rPr lang="en-IN" sz="2400" b="1" dirty="0"/>
              <a:t>Pros: 1) </a:t>
            </a:r>
            <a:r>
              <a:rPr lang="en-IN" sz="2400" dirty="0"/>
              <a:t>Huge dataset of precision points.</a:t>
            </a:r>
          </a:p>
          <a:p>
            <a:pPr marL="3200400" lvl="7" indent="0">
              <a:buNone/>
            </a:pPr>
            <a:r>
              <a:rPr lang="en-IN" sz="2400" b="1" dirty="0"/>
              <a:t>2) </a:t>
            </a:r>
            <a:r>
              <a:rPr lang="en-IN" sz="2400" dirty="0" smtClean="0"/>
              <a:t>Increased </a:t>
            </a:r>
            <a:r>
              <a:rPr lang="en-IN" sz="2400" dirty="0"/>
              <a:t>precision of traced path.</a:t>
            </a:r>
            <a:endParaRPr lang="en-IN" sz="2000" dirty="0"/>
          </a:p>
          <a:p>
            <a:pPr marL="0" indent="0" algn="l">
              <a:buNone/>
            </a:pPr>
            <a:endParaRPr lang="en-IN" b="1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815E9-321D-472B-B119-C7C44A91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2" descr="Ruhr-Universität Bochum">
            <a:extLst>
              <a:ext uri="{FF2B5EF4-FFF2-40B4-BE49-F238E27FC236}">
                <a16:creationId xmlns:a16="http://schemas.microsoft.com/office/drawing/2014/main" id="{5DD1CF37-F56D-43B9-9F8A-7A5BEBBF7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 err="1"/>
              <a:t>Sahand</a:t>
            </a:r>
            <a:r>
              <a:rPr lang="en-US" sz="2200" dirty="0"/>
              <a:t> </a:t>
            </a:r>
            <a:r>
              <a:rPr lang="en-US" sz="2200" dirty="0" err="1"/>
              <a:t>Hadizadeh</a:t>
            </a:r>
            <a:r>
              <a:rPr lang="en-US" sz="2200" dirty="0"/>
              <a:t> </a:t>
            </a:r>
            <a:r>
              <a:rPr lang="en-US" sz="2200" dirty="0" err="1"/>
              <a:t>Kafash</a:t>
            </a:r>
            <a:r>
              <a:rPr lang="en-US" sz="2200" dirty="0"/>
              <a:t> , Ali </a:t>
            </a:r>
            <a:r>
              <a:rPr lang="en-US" sz="2200" dirty="0" err="1"/>
              <a:t>Nahvi</a:t>
            </a:r>
            <a:r>
              <a:rPr lang="en-US" sz="2200" dirty="0"/>
              <a:t>, </a:t>
            </a:r>
            <a:r>
              <a:rPr lang="en-IN" sz="2200" dirty="0"/>
              <a:t>Optimal synthesis of four-bar path generator linkages using Circular Proximity Function, </a:t>
            </a:r>
            <a:r>
              <a:rPr lang="en-US" sz="2200" dirty="0"/>
              <a:t>2017.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A.J. </a:t>
            </a:r>
            <a:r>
              <a:rPr lang="en-IN" sz="2200" dirty="0" err="1"/>
              <a:t>Sommese</a:t>
            </a:r>
            <a:r>
              <a:rPr lang="en-IN" sz="2200" dirty="0"/>
              <a:t> , Complete solution of the nine-point path synthesis problem for four-bar linkages, J. Mech. Des. 114 (1992) 153.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G.P. </a:t>
            </a:r>
            <a:r>
              <a:rPr lang="en-IN" sz="2200" dirty="0" err="1"/>
              <a:t>Roston</a:t>
            </a:r>
            <a:r>
              <a:rPr lang="en-IN" sz="2200" dirty="0"/>
              <a:t> , R.H. </a:t>
            </a:r>
            <a:r>
              <a:rPr lang="en-IN" sz="2200" dirty="0" err="1"/>
              <a:t>Sturges</a:t>
            </a:r>
            <a:r>
              <a:rPr lang="en-IN" sz="2200" dirty="0"/>
              <a:t> , Genetic algorithm synthesis of four-bar mechanisms, </a:t>
            </a:r>
            <a:r>
              <a:rPr lang="en-IN" sz="2200" dirty="0" err="1"/>
              <a:t>Artif</a:t>
            </a:r>
            <a:r>
              <a:rPr lang="en-IN" sz="2200" dirty="0"/>
              <a:t>. </a:t>
            </a:r>
            <a:r>
              <a:rPr lang="en-IN" sz="2200" dirty="0" err="1"/>
              <a:t>Intell</a:t>
            </a:r>
            <a:r>
              <a:rPr lang="en-IN" sz="2200" dirty="0"/>
              <a:t>. Eng. Des. Anal. Manuf. 10 (1996) 371–390.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S.H. </a:t>
            </a:r>
            <a:r>
              <a:rPr lang="en-IN" sz="2200" dirty="0" err="1"/>
              <a:t>Kafash</a:t>
            </a:r>
            <a:r>
              <a:rPr lang="en-IN" sz="2200" dirty="0"/>
              <a:t> , A. </a:t>
            </a:r>
            <a:r>
              <a:rPr lang="en-IN" sz="2200" dirty="0" err="1"/>
              <a:t>Nahvi</a:t>
            </a:r>
            <a:r>
              <a:rPr lang="en-IN" sz="2200" dirty="0"/>
              <a:t> , Optimal synthesis of four-bar motion generator linkages using circular proximity function, Proc. Inst. Mech. Eng. Part C (2017) 892–908.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S.B. </a:t>
            </a:r>
            <a:r>
              <a:rPr lang="en-IN" sz="2200" dirty="0" err="1"/>
              <a:t>Matekar</a:t>
            </a:r>
            <a:r>
              <a:rPr lang="en-IN" sz="2200" dirty="0"/>
              <a:t> , G.R. </a:t>
            </a:r>
            <a:r>
              <a:rPr lang="en-IN" sz="2200" dirty="0" err="1"/>
              <a:t>Gogate</a:t>
            </a:r>
            <a:r>
              <a:rPr lang="en-IN" sz="2200" dirty="0"/>
              <a:t> , Optimum synthesis of path generating four-bar mechanisms using differential evolution and a modified error function, Mech. Mach. Theory 52 (2012) 158–179. 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2" descr="Ruhr-Universität Boch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92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2" descr="Ruhr-Universität Boch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53760" y="1536669"/>
            <a:ext cx="9625263" cy="3958389"/>
          </a:xfrm>
          <a:prstGeom prst="roundRect">
            <a:avLst/>
          </a:prstGeom>
          <a:solidFill>
            <a:schemeClr val="accent1">
              <a:lumMod val="50000"/>
            </a:schemeClr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Thank You for your kind</a:t>
            </a:r>
            <a:br>
              <a:rPr lang="en-US" sz="6000" dirty="0"/>
            </a:br>
            <a:r>
              <a:rPr lang="en-US" sz="6000" dirty="0"/>
              <a:t>attention</a:t>
            </a:r>
            <a:r>
              <a:rPr lang="en-DE" sz="6000" dirty="0"/>
              <a:t>…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447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4983"/>
            <a:ext cx="6642053" cy="391389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How does a four bar mechanism work?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Path generation using precision points.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Drawbacks of analytical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Why optimization methods?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Goals </a:t>
            </a:r>
            <a:r>
              <a:rPr lang="en-DE" sz="2200" dirty="0" smtClean="0"/>
              <a:t>…</a:t>
            </a:r>
            <a:r>
              <a:rPr lang="en-US" sz="2200" dirty="0" smtClean="0"/>
              <a:t>!!!</a:t>
            </a:r>
            <a:endParaRPr lang="en-US" sz="2200" dirty="0"/>
          </a:p>
          <a:p>
            <a:pPr marL="630936" lvl="1" indent="-457200">
              <a:buFont typeface="+mj-lt"/>
              <a:buAutoNum type="alphaLcPeriod"/>
            </a:pPr>
            <a:r>
              <a:rPr lang="en-US" sz="2200" dirty="0"/>
              <a:t>Determine the length of the links</a:t>
            </a:r>
          </a:p>
          <a:p>
            <a:pPr marL="630936" lvl="1" indent="-457200">
              <a:buFont typeface="+mj-lt"/>
              <a:buAutoNum type="alphaLcPeriod"/>
            </a:pPr>
            <a:r>
              <a:rPr lang="en-US" sz="2200" dirty="0"/>
              <a:t>Position of fixed points</a:t>
            </a:r>
          </a:p>
          <a:p>
            <a:pPr marL="630936" lvl="1" indent="-457200">
              <a:buFont typeface="+mj-lt"/>
              <a:buAutoNum type="alphaLcPeriod"/>
            </a:pPr>
            <a:r>
              <a:rPr lang="en-US" sz="2200" dirty="0"/>
              <a:t>To generate the desired path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173736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00" y="1274109"/>
            <a:ext cx="4585486" cy="4872446"/>
          </a:xfrm>
          <a:prstGeom prst="rect">
            <a:avLst/>
          </a:prstGeom>
        </p:spPr>
      </p:pic>
      <p:pic>
        <p:nvPicPr>
          <p:cNvPr id="6" name="Picture 2" descr="Ruhr-Universität Boch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74FD7-1D5D-4172-88A5-D818F47FD451}"/>
              </a:ext>
            </a:extLst>
          </p:cNvPr>
          <p:cNvSpPr txBox="1"/>
          <p:nvPr/>
        </p:nvSpPr>
        <p:spPr>
          <a:xfrm rot="18556742" flipH="1">
            <a:off x="8683580" y="2419844"/>
            <a:ext cx="96577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</a:t>
            </a:r>
            <a:r>
              <a:rPr lang="en-US" b="1" dirty="0" smtClean="0"/>
              <a:t>ernary</a:t>
            </a:r>
            <a:r>
              <a:rPr lang="en-US" b="1" dirty="0" smtClean="0"/>
              <a:t> </a:t>
            </a:r>
            <a:r>
              <a:rPr lang="en-US" b="1" dirty="0"/>
              <a:t>link</a:t>
            </a:r>
          </a:p>
        </p:txBody>
      </p:sp>
      <p:sp>
        <p:nvSpPr>
          <p:cNvPr id="8" name="Curved Down Arrow 7"/>
          <p:cNvSpPr/>
          <p:nvPr/>
        </p:nvSpPr>
        <p:spPr>
          <a:xfrm rot="19686740">
            <a:off x="8132737" y="5121765"/>
            <a:ext cx="456810" cy="210208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0647629" y="4035218"/>
            <a:ext cx="261420" cy="233420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8494776" y="5559552"/>
            <a:ext cx="291234" cy="256054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577019" y="5486400"/>
            <a:ext cx="126748" cy="114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714965" y="3931920"/>
            <a:ext cx="126748" cy="114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255449" y="5502913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A</a:t>
            </a:r>
            <a:endParaRPr lang="en-US" dirty="0">
              <a:solidFill>
                <a:srgbClr val="00B0F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441980" y="5819098"/>
            <a:ext cx="344030" cy="142662"/>
            <a:chOff x="5033727" y="6552593"/>
            <a:chExt cx="344030" cy="14266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5033727" y="6555393"/>
              <a:ext cx="81481" cy="12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5115208" y="6552593"/>
              <a:ext cx="81481" cy="12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5196689" y="6570616"/>
              <a:ext cx="81481" cy="12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96276" y="6574106"/>
              <a:ext cx="81481" cy="12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0565019" y="4268638"/>
            <a:ext cx="344030" cy="142662"/>
            <a:chOff x="5033727" y="6552593"/>
            <a:chExt cx="344030" cy="142662"/>
          </a:xfrm>
        </p:grpSpPr>
        <p:cxnSp>
          <p:nvCxnSpPr>
            <p:cNvPr id="26" name="Straight Connector 25"/>
            <p:cNvCxnSpPr/>
            <p:nvPr/>
          </p:nvCxnSpPr>
          <p:spPr>
            <a:xfrm flipH="1">
              <a:off x="5033727" y="6555393"/>
              <a:ext cx="81481" cy="12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115208" y="6552593"/>
              <a:ext cx="81481" cy="12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196689" y="6570616"/>
              <a:ext cx="81481" cy="12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296276" y="6574106"/>
              <a:ext cx="81481" cy="121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507330" y="4905723"/>
            <a:ext cx="78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Crank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8658557">
            <a:off x="8605569" y="3351381"/>
            <a:ext cx="10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oupler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186351" y="2823542"/>
            <a:ext cx="100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Rocker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9603145">
            <a:off x="9290012" y="4453339"/>
            <a:ext cx="78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7" y="2097711"/>
            <a:ext cx="2709558" cy="194636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07" y="3494889"/>
            <a:ext cx="2605449" cy="2588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835" y="3498042"/>
            <a:ext cx="3011879" cy="27608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563809" y="4025726"/>
            <a:ext cx="247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Pumpjack</a:t>
            </a:r>
            <a:endParaRPr lang="en-US" dirty="0"/>
          </a:p>
          <a:p>
            <a:pPr algn="ctr"/>
            <a:r>
              <a:rPr lang="en-US" dirty="0"/>
              <a:t>(rotary to reciprocating)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6425356" y="2791437"/>
            <a:ext cx="243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Bicycle Pedaling</a:t>
            </a:r>
          </a:p>
          <a:p>
            <a:pPr algn="ctr"/>
            <a:r>
              <a:rPr lang="en-US" dirty="0"/>
              <a:t>(reciprocal to rotary)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3955613" y="6102468"/>
            <a:ext cx="2068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Knee joint</a:t>
            </a:r>
          </a:p>
          <a:p>
            <a:pPr algn="ctr"/>
            <a:r>
              <a:rPr lang="en-US" dirty="0"/>
              <a:t>(restricted motion)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9030141" y="6258931"/>
            <a:ext cx="240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Parrot fish jaw</a:t>
            </a:r>
          </a:p>
          <a:p>
            <a:pPr algn="ctr"/>
            <a:r>
              <a:rPr lang="en-US" dirty="0"/>
              <a:t>(force multiplication)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9" t="-369" r="12299" b="12"/>
          <a:stretch/>
        </p:blipFill>
        <p:spPr>
          <a:xfrm>
            <a:off x="6110199" y="822961"/>
            <a:ext cx="3067593" cy="2011679"/>
          </a:xfrm>
          <a:prstGeom prst="rect">
            <a:avLst/>
          </a:prstGeom>
        </p:spPr>
      </p:pic>
      <p:pic>
        <p:nvPicPr>
          <p:cNvPr id="12" name="Picture 2" descr="Ruhr-Universität Bochu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12879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400A4C-D132-45B0-8C25-EB2C5AB130AE}"/>
              </a:ext>
            </a:extLst>
          </p:cNvPr>
          <p:cNvSpPr txBox="1"/>
          <p:nvPr/>
        </p:nvSpPr>
        <p:spPr>
          <a:xfrm>
            <a:off x="126926" y="5952034"/>
            <a:ext cx="2335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</a:rPr>
              <a:t>Image Source:</a:t>
            </a:r>
          </a:p>
          <a:p>
            <a:r>
              <a:rPr lang="en-IN" sz="1100" dirty="0">
                <a:solidFill>
                  <a:schemeClr val="bg1">
                    <a:lumMod val="65000"/>
                  </a:schemeClr>
                </a:solidFill>
              </a:rPr>
              <a:t>https://hackaday.com/2017/03/29/</a:t>
            </a:r>
          </a:p>
          <a:p>
            <a:r>
              <a:rPr lang="en-IN" sz="1100" dirty="0" err="1">
                <a:solidFill>
                  <a:schemeClr val="bg1">
                    <a:lumMod val="65000"/>
                  </a:schemeClr>
                </a:solidFill>
              </a:rPr>
              <a:t>marvelous</a:t>
            </a:r>
            <a:r>
              <a:rPr lang="en-IN" sz="1100" dirty="0">
                <a:solidFill>
                  <a:schemeClr val="bg1">
                    <a:lumMod val="65000"/>
                  </a:schemeClr>
                </a:solidFill>
              </a:rPr>
              <a:t>-mechanisms-the-ubiquitous-four-bar-linkage/</a:t>
            </a:r>
          </a:p>
        </p:txBody>
      </p:sp>
    </p:spTree>
    <p:extLst>
      <p:ext uri="{BB962C8B-B14F-4D97-AF65-F5344CB8AC3E}">
        <p14:creationId xmlns:p14="http://schemas.microsoft.com/office/powerpoint/2010/main" val="32978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60" y="412115"/>
            <a:ext cx="10515600" cy="1325563"/>
          </a:xfrm>
        </p:spPr>
        <p:txBody>
          <a:bodyPr/>
          <a:lstStyle/>
          <a:p>
            <a:r>
              <a:rPr lang="en-US" dirty="0"/>
              <a:t>Design variables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7678"/>
            <a:ext cx="5987792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4494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endParaRPr lang="en-US" dirty="0"/>
          </a:p>
          <a:p>
            <a:pPr marL="0" indent="0">
              <a:buFont typeface="Tw Cen MT" panose="020B0602020104020603" pitchFamily="34" charset="0"/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1560" y="1784668"/>
            <a:ext cx="10215773" cy="4376928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 Nine</a:t>
            </a:r>
            <a:r>
              <a:rPr lang="en-US" dirty="0" smtClean="0"/>
              <a:t> </a:t>
            </a:r>
            <a:r>
              <a:rPr lang="en-US" dirty="0">
                <a:solidFill>
                  <a:srgbClr val="00B0F0"/>
                </a:solidFill>
              </a:rPr>
              <a:t>design variables</a:t>
            </a:r>
          </a:p>
          <a:p>
            <a:pPr marL="0" indent="0">
              <a:buNone/>
            </a:pPr>
            <a:r>
              <a:rPr lang="pt-BR" b="1" i="1" dirty="0"/>
              <a:t>    r1</a:t>
            </a:r>
            <a:r>
              <a:rPr lang="pt-BR" dirty="0"/>
              <a:t>, </a:t>
            </a:r>
            <a:r>
              <a:rPr lang="pt-BR" b="1" i="1" dirty="0"/>
              <a:t>r2</a:t>
            </a:r>
            <a:r>
              <a:rPr lang="pt-BR" dirty="0"/>
              <a:t>, </a:t>
            </a:r>
            <a:r>
              <a:rPr lang="pt-BR" b="1" i="1" dirty="0"/>
              <a:t>r3</a:t>
            </a:r>
            <a:r>
              <a:rPr lang="pt-BR" dirty="0"/>
              <a:t>, </a:t>
            </a:r>
            <a:r>
              <a:rPr lang="pt-BR" b="1" i="1" dirty="0"/>
              <a:t>r4</a:t>
            </a:r>
            <a:r>
              <a:rPr lang="pt-BR" dirty="0"/>
              <a:t>, </a:t>
            </a:r>
            <a:r>
              <a:rPr lang="pt-BR" b="1" i="1" dirty="0"/>
              <a:t>r5</a:t>
            </a:r>
            <a:r>
              <a:rPr lang="pt-BR" b="1" dirty="0"/>
              <a:t>, </a:t>
            </a:r>
            <a:r>
              <a:rPr lang="pt-BR" dirty="0"/>
              <a:t>β, </a:t>
            </a:r>
            <a:r>
              <a:rPr lang="pt-BR" b="1" i="1" dirty="0"/>
              <a:t>xA</a:t>
            </a:r>
            <a:r>
              <a:rPr lang="pt-BR" dirty="0"/>
              <a:t>,</a:t>
            </a:r>
            <a:r>
              <a:rPr lang="pt-BR" b="1" i="1" dirty="0"/>
              <a:t>yA</a:t>
            </a:r>
            <a:r>
              <a:rPr lang="pt-BR" dirty="0"/>
              <a:t> and α.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Where,	 </a:t>
            </a:r>
          </a:p>
          <a:p>
            <a:pPr marL="0" indent="0">
              <a:buNone/>
            </a:pPr>
            <a:r>
              <a:rPr lang="pt-BR" b="1" i="1" dirty="0"/>
              <a:t>       r1</a:t>
            </a:r>
            <a:r>
              <a:rPr lang="pt-BR" dirty="0"/>
              <a:t>, </a:t>
            </a:r>
            <a:r>
              <a:rPr lang="pt-BR" b="1" i="1" dirty="0"/>
              <a:t>r2</a:t>
            </a:r>
            <a:r>
              <a:rPr lang="pt-BR" dirty="0"/>
              <a:t>, </a:t>
            </a:r>
            <a:r>
              <a:rPr lang="pt-BR" b="1" i="1" dirty="0"/>
              <a:t>r3 </a:t>
            </a:r>
            <a:r>
              <a:rPr lang="pt-BR" dirty="0"/>
              <a:t>&amp; </a:t>
            </a:r>
            <a:r>
              <a:rPr lang="pt-BR" b="1" i="1" dirty="0"/>
              <a:t>r4 = lengths of the link.</a:t>
            </a:r>
          </a:p>
          <a:p>
            <a:pPr marL="0" indent="0">
              <a:buNone/>
            </a:pPr>
            <a:r>
              <a:rPr lang="pt-BR" b="1" i="1" dirty="0"/>
              <a:t>      r5 &amp; </a:t>
            </a:r>
            <a:r>
              <a:rPr lang="pt-BR" dirty="0"/>
              <a:t>β              </a:t>
            </a:r>
            <a:r>
              <a:rPr lang="pt-BR" b="1" i="1" dirty="0"/>
              <a:t>= determines the path.</a:t>
            </a:r>
          </a:p>
          <a:p>
            <a:pPr marL="0" indent="0">
              <a:buNone/>
            </a:pPr>
            <a:r>
              <a:rPr lang="pt-BR" b="1" i="1" dirty="0"/>
              <a:t>      (xA</a:t>
            </a:r>
            <a:r>
              <a:rPr lang="pt-BR" dirty="0"/>
              <a:t>,</a:t>
            </a:r>
            <a:r>
              <a:rPr lang="pt-BR" b="1" i="1" dirty="0"/>
              <a:t>yA) &amp; </a:t>
            </a:r>
            <a:r>
              <a:rPr lang="pt-BR" dirty="0"/>
              <a:t>α    </a:t>
            </a:r>
            <a:r>
              <a:rPr lang="pt-BR" b="1" i="1" dirty="0"/>
              <a:t>= position and orientation </a:t>
            </a:r>
          </a:p>
          <a:p>
            <a:pPr marL="0" indent="0">
              <a:buNone/>
            </a:pPr>
            <a:r>
              <a:rPr lang="pt-BR" b="1" i="1" dirty="0"/>
              <a:t>                                  of the fixed link.</a:t>
            </a:r>
          </a:p>
          <a:p>
            <a:pPr marL="0" indent="0">
              <a:buNone/>
            </a:pPr>
            <a:endParaRPr lang="pt-BR" b="1" i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00B0F0"/>
                </a:solidFill>
              </a:rPr>
              <a:t> Four</a:t>
            </a:r>
            <a:r>
              <a:rPr lang="pt-BR" dirty="0" smtClean="0"/>
              <a:t> </a:t>
            </a:r>
            <a:r>
              <a:rPr lang="pt-BR" dirty="0">
                <a:solidFill>
                  <a:srgbClr val="00B0F0"/>
                </a:solidFill>
              </a:rPr>
              <a:t>optimization variables </a:t>
            </a:r>
            <a:r>
              <a:rPr lang="pt-BR" b="1" i="1" dirty="0"/>
              <a:t>xA</a:t>
            </a:r>
            <a:r>
              <a:rPr lang="pt-BR" dirty="0"/>
              <a:t>, </a:t>
            </a:r>
            <a:r>
              <a:rPr lang="pt-BR" b="1" i="1" dirty="0"/>
              <a:t>yA</a:t>
            </a:r>
            <a:r>
              <a:rPr lang="pt-BR" dirty="0"/>
              <a:t>, </a:t>
            </a:r>
            <a:r>
              <a:rPr lang="pt-BR" b="1" i="1" dirty="0"/>
              <a:t>r3</a:t>
            </a:r>
            <a:r>
              <a:rPr lang="pt-BR" b="1" dirty="0"/>
              <a:t> &amp; </a:t>
            </a:r>
            <a:r>
              <a:rPr lang="pt-BR" dirty="0"/>
              <a:t>β </a:t>
            </a:r>
          </a:p>
        </p:txBody>
      </p:sp>
      <p:pic>
        <p:nvPicPr>
          <p:cNvPr id="9" name="Picture 2" descr="Ruhr-Universität Boch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6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549" y="456864"/>
            <a:ext cx="10515600" cy="1325563"/>
          </a:xfrm>
        </p:spPr>
        <p:txBody>
          <a:bodyPr/>
          <a:lstStyle/>
          <a:p>
            <a:r>
              <a:rPr lang="en-US" dirty="0"/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9549" y="1918952"/>
                <a:ext cx="10560676" cy="493904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dirty="0"/>
                  <a:t>Objective function:</a:t>
                </a:r>
              </a:p>
              <a:p>
                <a:pPr marL="0" indent="0">
                  <a:buNone/>
                </a:pPr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sz="2200" baseline="-25000" dirty="0" smtClean="0">
                        <a:solidFill>
                          <a:srgbClr val="0070C0"/>
                        </a:solidFill>
                      </a:rPr>
                      <m:t>obj</m:t>
                    </m:r>
                  </m:oMath>
                </a14:m>
                <a:r>
                  <a:rPr lang="pt-BR" sz="2200" i="1" dirty="0">
                    <a:solidFill>
                      <a:srgbClr val="0070C0"/>
                    </a:solidFill>
                  </a:rPr>
                  <a:t> </a:t>
                </a:r>
                <a:r>
                  <a:rPr lang="pt-BR" sz="2200" dirty="0">
                    <a:solidFill>
                      <a:srgbClr val="0070C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CP</m:t>
                    </m:r>
                    <m:r>
                      <m:rPr>
                        <m:nor/>
                      </m:rPr>
                      <a:rPr lang="en-US" sz="22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sz="2200" baseline="-25000" dirty="0">
                        <a:solidFill>
                          <a:srgbClr val="0070C0"/>
                        </a:solidFill>
                      </a:rPr>
                      <m:t>dimensionless</m:t>
                    </m:r>
                    <m:r>
                      <a:rPr lang="en-US" sz="2200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200" dirty="0">
                    <a:solidFill>
                      <a:srgbClr val="0070C0"/>
                    </a:solidFill>
                  </a:rPr>
                  <a:t>+ ( </a:t>
                </a:r>
                <a:r>
                  <a:rPr lang="pt-BR" sz="2200" i="1" dirty="0">
                    <a:solidFill>
                      <a:srgbClr val="0070C0"/>
                    </a:solidFill>
                  </a:rPr>
                  <a:t>s </a:t>
                </a:r>
                <a:r>
                  <a:rPr lang="pt-BR" sz="2200" dirty="0">
                    <a:solidFill>
                      <a:srgbClr val="0070C0"/>
                    </a:solidFill>
                  </a:rPr>
                  <a:t>+ </a:t>
                </a:r>
                <a:r>
                  <a:rPr lang="pt-BR" sz="2200" i="1" dirty="0">
                    <a:solidFill>
                      <a:srgbClr val="0070C0"/>
                    </a:solidFill>
                  </a:rPr>
                  <a:t>l </a:t>
                </a:r>
                <a:r>
                  <a:rPr lang="pt-BR" sz="2200" dirty="0">
                    <a:solidFill>
                      <a:srgbClr val="0070C0"/>
                    </a:solidFill>
                  </a:rPr>
                  <a:t>&gt; </a:t>
                </a:r>
                <a:r>
                  <a:rPr lang="pt-BR" sz="2200" i="1" dirty="0">
                    <a:solidFill>
                      <a:srgbClr val="0070C0"/>
                    </a:solidFill>
                  </a:rPr>
                  <a:t>p </a:t>
                </a:r>
                <a:r>
                  <a:rPr lang="pt-BR" sz="2200" dirty="0">
                    <a:solidFill>
                      <a:srgbClr val="0070C0"/>
                    </a:solidFill>
                  </a:rPr>
                  <a:t>+ </a:t>
                </a:r>
                <a:r>
                  <a:rPr lang="pt-BR" sz="2200" i="1" dirty="0">
                    <a:solidFill>
                      <a:srgbClr val="0070C0"/>
                    </a:solidFill>
                  </a:rPr>
                  <a:t>q </a:t>
                </a:r>
                <a:r>
                  <a:rPr lang="pt-BR" sz="2200" dirty="0">
                    <a:solidFill>
                      <a:srgbClr val="0070C0"/>
                    </a:solidFill>
                  </a:rPr>
                  <a:t>) ×</a:t>
                </a:r>
                <a:r>
                  <a:rPr lang="pt-BR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sz="2200" baseline="-25000" dirty="0">
                        <a:solidFill>
                          <a:srgbClr val="0070C0"/>
                        </a:solidFill>
                      </a:rPr>
                      <m:t>1</m:t>
                    </m:r>
                  </m:oMath>
                </a14:m>
                <a:r>
                  <a:rPr lang="pt-BR" sz="2200" dirty="0">
                    <a:solidFill>
                      <a:srgbClr val="0070C0"/>
                    </a:solidFill>
                  </a:rPr>
                  <a:t> +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2200" baseline="-25000" dirty="0">
                        <a:solidFill>
                          <a:srgbClr val="0070C0"/>
                        </a:solidFill>
                      </a:rPr>
                      <m:t>2</m:t>
                    </m:r>
                  </m:oMath>
                </a14:m>
                <a:r>
                  <a:rPr lang="pt-BR" sz="2200" dirty="0">
                    <a:solidFill>
                      <a:srgbClr val="0070C0"/>
                    </a:solidFill>
                  </a:rPr>
                  <a:t> ≠ </a:t>
                </a:r>
                <a:r>
                  <a:rPr lang="pt-BR" sz="2200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s</a:t>
                </a:r>
                <a:r>
                  <a:rPr lang="pt-BR" sz="2200" i="1" dirty="0">
                    <a:solidFill>
                      <a:srgbClr val="0070C0"/>
                    </a:solidFill>
                  </a:rPr>
                  <a:t> </a:t>
                </a:r>
                <a:r>
                  <a:rPr lang="pt-BR" sz="2200" dirty="0">
                    <a:solidFill>
                      <a:srgbClr val="0070C0"/>
                    </a:solidFill>
                  </a:rPr>
                  <a:t>) ×</a:t>
                </a:r>
                <a:r>
                  <a:rPr lang="pt-BR" sz="2200" i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sz="2200" baseline="-25000" dirty="0">
                        <a:solidFill>
                          <a:srgbClr val="0070C0"/>
                        </a:solidFill>
                      </a:rPr>
                      <m:t>2</m:t>
                    </m:r>
                  </m:oMath>
                </a14:m>
                <a:r>
                  <a:rPr lang="pt-BR" sz="2200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pt-BR" sz="2200" dirty="0" smtClean="0">
                    <a:solidFill>
                      <a:srgbClr val="0070C0"/>
                    </a:solidFill>
                  </a:rPr>
                  <a:t>		</a:t>
                </a:r>
                <a:r>
                  <a:rPr lang="pt-BR" sz="1800" dirty="0" smtClean="0">
                    <a:solidFill>
                      <a:schemeClr val="tx1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sz="1800" baseline="-25000" dirty="0">
                        <a:solidFill>
                          <a:schemeClr val="tx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1800" b="0" i="0" baseline="-25000" dirty="0" smtClean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pt-BR" sz="1800" dirty="0" smtClean="0">
                    <a:solidFill>
                      <a:schemeClr val="tx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sz="1800" baseline="-25000" dirty="0">
                        <a:solidFill>
                          <a:schemeClr val="tx1"/>
                        </a:solidFill>
                      </a:rPr>
                      <m:t>2</m:t>
                    </m:r>
                  </m:oMath>
                </a14:m>
                <a:r>
                  <a:rPr lang="pt-BR" sz="1800" dirty="0" smtClean="0">
                    <a:solidFill>
                      <a:schemeClr val="tx1"/>
                    </a:solidFill>
                  </a:rPr>
                  <a:t> are penalty values</a:t>
                </a:r>
                <a:endParaRPr lang="pt-BR" sz="1800" dirty="0">
                  <a:solidFill>
                    <a:srgbClr val="0070C0"/>
                  </a:solidFill>
                </a:endParaRPr>
              </a:p>
              <a:p>
                <a:r>
                  <a:rPr lang="pt-BR" sz="2200" dirty="0"/>
                  <a:t>Constraint-1:</a:t>
                </a:r>
              </a:p>
              <a:p>
                <a:pPr marL="0" indent="0">
                  <a:buNone/>
                </a:pPr>
                <a:r>
                  <a:rPr lang="en-US" sz="2200" dirty="0"/>
                  <a:t>	“Grashof condition:  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(s + l &lt; p + q)</a:t>
                </a:r>
                <a:r>
                  <a:rPr lang="en-US" sz="2200" i="1" dirty="0"/>
                  <a:t>”</a:t>
                </a:r>
              </a:p>
              <a:p>
                <a:pPr marL="0" indent="0">
                  <a:buNone/>
                </a:pPr>
                <a:r>
                  <a:rPr lang="en-US" sz="2200" dirty="0"/>
                  <a:t>	</a:t>
                </a:r>
                <a:r>
                  <a:rPr lang="en-US" sz="2200" i="1" dirty="0"/>
                  <a:t>s = </a:t>
                </a:r>
                <a:r>
                  <a:rPr lang="en-US" sz="2200" dirty="0"/>
                  <a:t>shortest link, </a:t>
                </a:r>
                <a:r>
                  <a:rPr lang="en-US" sz="2200" i="1" dirty="0"/>
                  <a:t>l = </a:t>
                </a:r>
                <a:r>
                  <a:rPr lang="en-US" sz="2200" dirty="0"/>
                  <a:t>longest link, </a:t>
                </a:r>
                <a:r>
                  <a:rPr lang="en-US" sz="2200" i="1" dirty="0"/>
                  <a:t>p, q = </a:t>
                </a:r>
                <a:r>
                  <a:rPr lang="en-US" sz="2200" dirty="0"/>
                  <a:t>remaining links </a:t>
                </a:r>
                <a:endParaRPr lang="pt-BR" sz="2200" dirty="0">
                  <a:solidFill>
                    <a:schemeClr val="tx1"/>
                  </a:solidFill>
                </a:endParaRPr>
              </a:p>
              <a:p>
                <a:r>
                  <a:rPr lang="pt-BR" sz="2200" dirty="0"/>
                  <a:t>Constraint-2:</a:t>
                </a:r>
              </a:p>
              <a:p>
                <a:pPr marL="0" indent="0">
                  <a:buNone/>
                </a:pPr>
                <a:r>
                  <a:rPr lang="pt-BR" sz="2200" dirty="0"/>
                  <a:t>	“r</a:t>
                </a:r>
                <a:r>
                  <a:rPr lang="pt-BR" sz="2200" baseline="-25000" dirty="0"/>
                  <a:t>2 </a:t>
                </a:r>
                <a:r>
                  <a:rPr lang="pt-BR" sz="2200" dirty="0"/>
                  <a:t> must be the shortest length of the mechanism”</a:t>
                </a:r>
                <a:endParaRPr lang="en-US" sz="2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549" y="1918952"/>
                <a:ext cx="10560676" cy="4939048"/>
              </a:xfrm>
              <a:blipFill>
                <a:blip r:embed="rId2"/>
                <a:stretch>
                  <a:fillRect l="-635" t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2" descr="Ruhr-Universität Boch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18" y="1454052"/>
            <a:ext cx="3955764" cy="41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189" y="337688"/>
            <a:ext cx="10515600" cy="1325563"/>
          </a:xfrm>
        </p:spPr>
        <p:txBody>
          <a:bodyPr/>
          <a:lstStyle/>
          <a:p>
            <a:r>
              <a:rPr lang="en-US" dirty="0"/>
              <a:t>Objective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5189" y="1900990"/>
                <a:ext cx="10637949" cy="4420992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Constraint-3: </a:t>
                </a:r>
                <a:r>
                  <a:rPr lang="en-US" sz="2200" dirty="0">
                    <a:solidFill>
                      <a:srgbClr val="0070C0"/>
                    </a:solidFill>
                  </a:rPr>
                  <a:t>Circular Proximity Function (CPF</a:t>
                </a:r>
                <a:r>
                  <a:rPr lang="en-US" sz="2200" dirty="0" smtClean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sz="2200" dirty="0">
                  <a:solidFill>
                    <a:srgbClr val="0070C0"/>
                  </a:solidFill>
                </a:endParaRP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CPF </a:t>
                </a:r>
                <a:r>
                  <a:rPr lang="en-US" sz="2200" dirty="0" smtClean="0"/>
                  <a:t>-&gt; </a:t>
                </a:r>
                <a:r>
                  <a:rPr lang="en-IN" sz="2200" dirty="0"/>
                  <a:t>E</a:t>
                </a:r>
                <a:r>
                  <a:rPr lang="en-IN" sz="2200" dirty="0" smtClean="0"/>
                  <a:t>rror </a:t>
                </a:r>
                <a:r>
                  <a:rPr lang="en-IN" sz="2200" dirty="0"/>
                  <a:t>function for optimisation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Analytical </a:t>
                </a:r>
                <a:r>
                  <a:rPr lang="en-US" sz="2200" dirty="0" smtClean="0"/>
                  <a:t>function for best </a:t>
                </a:r>
                <a:r>
                  <a:rPr lang="en-US" sz="2200" dirty="0"/>
                  <a:t>fitting </a:t>
                </a:r>
                <a:r>
                  <a:rPr lang="en-US" sz="2200" dirty="0" smtClean="0"/>
                  <a:t>circle</a:t>
                </a:r>
                <a:endParaRPr lang="en-US" sz="2200" dirty="0"/>
              </a:p>
              <a:p>
                <a:pPr marL="0" indent="0" algn="ctr">
                  <a:buNone/>
                </a:pPr>
                <a:r>
                  <a:rPr lang="en-US" sz="2200" dirty="0" smtClean="0">
                    <a:solidFill>
                      <a:srgbClr val="0070C0"/>
                    </a:solidFill>
                  </a:rPr>
                  <a:t>      </a:t>
                </a:r>
                <a:r>
                  <a:rPr lang="en-US" sz="2200" dirty="0">
                    <a:solidFill>
                      <a:srgbClr val="0070C0"/>
                    </a:solidFill>
                  </a:rPr>
                  <a:t>CPF=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IN" sz="2200" i="1" dirty="0">
                    <a:solidFill>
                      <a:srgbClr val="0070C0"/>
                    </a:solidFill>
                  </a:rPr>
                  <a:t>R</a:t>
                </a:r>
                <a:r>
                  <a:rPr lang="en-US" sz="2200" baseline="-25000" dirty="0">
                    <a:solidFill>
                      <a:srgbClr val="0070C0"/>
                    </a:solidFill>
                  </a:rPr>
                  <a:t>i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>
                    <a:solidFill>
                      <a:srgbClr val="0070C0"/>
                    </a:solidFill>
                  </a:rPr>
                  <a:t>–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2200" baseline="300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>
                    <a:solidFill>
                      <a:srgbClr val="0070C0"/>
                    </a:solidFill>
                  </a:rPr>
                  <a:t>)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2200" dirty="0"/>
                  <a:t>	Where,</a:t>
                </a:r>
                <a:endParaRPr lang="en-US" sz="2200" baseline="30000" dirty="0">
                  <a:solidFill>
                    <a:srgbClr val="0070C0"/>
                  </a:solidFill>
                </a:endParaRPr>
              </a:p>
              <a:p>
                <a:pPr marL="923544" lvl="6" indent="0">
                  <a:buNone/>
                </a:pPr>
                <a:r>
                  <a:rPr lang="en-US" sz="2200" dirty="0">
                    <a:solidFill>
                      <a:srgbClr val="0070C0"/>
                    </a:solidFill>
                  </a:rPr>
                  <a:t>	</a:t>
                </a:r>
                <a:r>
                  <a:rPr lang="en-IN" sz="2200" i="1" dirty="0">
                    <a:solidFill>
                      <a:srgbClr val="0070C0"/>
                    </a:solidFill>
                  </a:rPr>
                  <a:t>R</a:t>
                </a:r>
                <a:r>
                  <a:rPr lang="en-US" sz="2200" baseline="-25000" dirty="0">
                    <a:solidFill>
                      <a:srgbClr val="0070C0"/>
                    </a:solidFill>
                  </a:rPr>
                  <a:t>i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baseline="-25000" dirty="0">
                    <a:solidFill>
                      <a:srgbClr val="0070C0"/>
                    </a:solidFill>
                  </a:rPr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= (X</a:t>
                </a:r>
                <a:r>
                  <a:rPr lang="en-US" sz="2200" baseline="-25000" dirty="0">
                    <a:solidFill>
                      <a:srgbClr val="0070C0"/>
                    </a:solidFill>
                  </a:rPr>
                  <a:t>D</a:t>
                </a:r>
                <a:r>
                  <a:rPr lang="en-US" sz="2200" dirty="0">
                    <a:solidFill>
                      <a:srgbClr val="0070C0"/>
                    </a:solidFill>
                  </a:rPr>
                  <a:t>–</a:t>
                </a:r>
                <a:r>
                  <a:rPr lang="en-US" sz="2200" dirty="0" err="1">
                    <a:solidFill>
                      <a:srgbClr val="0070C0"/>
                    </a:solidFill>
                  </a:rPr>
                  <a:t>X</a:t>
                </a:r>
                <a:r>
                  <a:rPr lang="en-US" sz="2200" baseline="-25000" dirty="0" err="1">
                    <a:solidFill>
                      <a:srgbClr val="0070C0"/>
                    </a:solidFill>
                  </a:rPr>
                  <a:t>c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)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</a:t>
                </a:r>
                <a:r>
                  <a:rPr lang="en-US" sz="2200" dirty="0" smtClean="0">
                    <a:solidFill>
                      <a:srgbClr val="0070C0"/>
                    </a:solidFill>
                  </a:rPr>
                  <a:t>(Y</a:t>
                </a:r>
                <a:r>
                  <a:rPr lang="en-US" sz="2200" baseline="-25000" dirty="0" smtClean="0">
                    <a:solidFill>
                      <a:srgbClr val="0070C0"/>
                    </a:solidFill>
                  </a:rPr>
                  <a:t>D</a:t>
                </a:r>
                <a:r>
                  <a:rPr lang="en-US" sz="2200" dirty="0" smtClean="0">
                    <a:solidFill>
                      <a:srgbClr val="0070C0"/>
                    </a:solidFill>
                  </a:rPr>
                  <a:t>–</a:t>
                </a:r>
                <a:r>
                  <a:rPr lang="en-US" sz="2200" dirty="0" err="1" smtClean="0">
                    <a:solidFill>
                      <a:srgbClr val="0070C0"/>
                    </a:solidFill>
                  </a:rPr>
                  <a:t>Y</a:t>
                </a:r>
                <a:r>
                  <a:rPr lang="en-US" sz="2200" baseline="-25000" dirty="0" err="1" smtClean="0">
                    <a:solidFill>
                      <a:srgbClr val="0070C0"/>
                    </a:solidFill>
                  </a:rPr>
                  <a:t>c</a:t>
                </a:r>
                <a:r>
                  <a:rPr lang="en-US" sz="2200" dirty="0" smtClean="0">
                    <a:solidFill>
                      <a:srgbClr val="0070C0"/>
                    </a:solidFill>
                  </a:rPr>
                  <a:t>)</a:t>
                </a:r>
                <a:r>
                  <a:rPr lang="en-US" sz="2200" baseline="30000" dirty="0" smtClean="0">
                    <a:solidFill>
                      <a:srgbClr val="0070C0"/>
                    </a:solidFill>
                  </a:rPr>
                  <a:t>2</a:t>
                </a:r>
                <a:endParaRPr lang="en-US" sz="2200" dirty="0"/>
              </a:p>
              <a:p>
                <a:pPr marL="923544" lvl="6" indent="0">
                  <a:buNone/>
                </a:pPr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2200" baseline="300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baseline="-25000" dirty="0">
                    <a:solidFill>
                      <a:srgbClr val="0070C0"/>
                    </a:solidFill>
                  </a:rPr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:r>
                  <a:rPr lang="en-US" sz="2200" dirty="0"/>
                  <a:t>is mean of </a:t>
                </a:r>
                <a:r>
                  <a:rPr lang="en-IN" sz="2200" i="1" dirty="0">
                    <a:solidFill>
                      <a:srgbClr val="0070C0"/>
                    </a:solidFill>
                  </a:rPr>
                  <a:t>R</a:t>
                </a:r>
                <a:r>
                  <a:rPr lang="en-US" sz="2200" baseline="-25000" dirty="0">
                    <a:solidFill>
                      <a:srgbClr val="0070C0"/>
                    </a:solidFill>
                  </a:rPr>
                  <a:t>i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baseline="30000" dirty="0"/>
                  <a:t>	</a:t>
                </a:r>
              </a:p>
              <a:p>
                <a:pPr marL="310896" lvl="2" indent="0">
                  <a:buNone/>
                </a:pPr>
                <a:endParaRPr lang="en-US" sz="22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The dimensionless CPF </a:t>
                </a:r>
              </a:p>
              <a:p>
                <a:pPr marL="914400" lvl="2" indent="0" algn="ctr">
                  <a:buNone/>
                </a:pPr>
                <a:r>
                  <a:rPr lang="en-US" sz="2200" dirty="0" smtClean="0">
                    <a:solidFill>
                      <a:srgbClr val="0070C0"/>
                    </a:solidFill>
                  </a:rPr>
                  <a:t>CPF</a:t>
                </a:r>
                <a:r>
                  <a:rPr lang="en-US" sz="2200" dirty="0">
                    <a:solidFill>
                      <a:srgbClr val="0070C0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sz="2200" i="1" baseline="30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200" dirty="0">
                                <a:solidFill>
                                  <a:srgbClr val="0070C0"/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IN" sz="2200" i="1" dirty="0">
                                <a:solidFill>
                                  <a:srgbClr val="0070C0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sz="2200" baseline="-25000" dirty="0">
                                <a:solidFill>
                                  <a:srgbClr val="0070C0"/>
                                </a:solidFill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200" baseline="30000" dirty="0">
                                <a:solidFill>
                                  <a:srgbClr val="0070C0"/>
                                </a:solidFill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200" dirty="0">
                                <a:solidFill>
                                  <a:srgbClr val="0070C0"/>
                                </a:solidFill>
                              </a:rPr>
                              <m:t>–</m:t>
                            </m:r>
                            <m:acc>
                              <m:accPr>
                                <m:chr m:val="̅"/>
                                <m:ctrlPr>
                                  <a:rPr lang="en-US" sz="22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sz="2200" baseline="30000" dirty="0">
                                <a:solidFill>
                                  <a:srgbClr val="0070C0"/>
                                </a:solidFill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200" dirty="0">
                                <a:solidFill>
                                  <a:srgbClr val="0070C0"/>
                                </a:solidFill>
                              </a:rPr>
                              <m:t>)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22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sz="2200" baseline="30000" dirty="0">
                                <a:solidFill>
                                  <a:srgbClr val="0070C0"/>
                                </a:solidFill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2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200" baseline="30000" dirty="0">
                    <a:solidFill>
                      <a:srgbClr val="0070C0"/>
                    </a:solidFill>
                  </a:rPr>
                  <a:t>2</a:t>
                </a:r>
                <a:endParaRPr lang="en-US" sz="22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sz="22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189" y="1900990"/>
                <a:ext cx="10637949" cy="4420992"/>
              </a:xfrm>
              <a:blipFill>
                <a:blip r:embed="rId2"/>
                <a:stretch>
                  <a:fillRect l="-688" t="-1793" b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2" descr="Ruhr-Universität Boch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18" y="1454052"/>
            <a:ext cx="3955764" cy="41236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53800" y="3806686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smtClean="0">
                <a:solidFill>
                  <a:srgbClr val="0070C0"/>
                </a:solidFill>
              </a:rPr>
              <a:t>X</a:t>
            </a:r>
            <a:r>
              <a:rPr lang="en-US" baseline="-25000" dirty="0">
                <a:solidFill>
                  <a:srgbClr val="0070C0"/>
                </a:solidFill>
              </a:rPr>
              <a:t>D</a:t>
            </a:r>
            <a:r>
              <a:rPr lang="en-US" baseline="30000" dirty="0" smtClean="0">
                <a:solidFill>
                  <a:srgbClr val="0070C0"/>
                </a:solidFill>
              </a:rPr>
              <a:t> </a:t>
            </a:r>
            <a:r>
              <a:rPr lang="en-US" baseline="30000" dirty="0">
                <a:solidFill>
                  <a:srgbClr val="0070C0"/>
                </a:solidFill>
              </a:rPr>
              <a:t>, </a:t>
            </a:r>
            <a:r>
              <a:rPr lang="en-US" dirty="0" smtClean="0">
                <a:solidFill>
                  <a:srgbClr val="0070C0"/>
                </a:solidFill>
              </a:rPr>
              <a:t>Y</a:t>
            </a:r>
            <a:r>
              <a:rPr lang="en-US" baseline="-25000" dirty="0" smtClean="0">
                <a:solidFill>
                  <a:srgbClr val="0070C0"/>
                </a:solidFill>
              </a:rPr>
              <a:t>D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865866" y="1925523"/>
            <a:ext cx="88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(</a:t>
            </a:r>
            <a:r>
              <a:rPr lang="en-US" dirty="0" err="1" smtClean="0">
                <a:solidFill>
                  <a:srgbClr val="0070C0"/>
                </a:solidFill>
              </a:rPr>
              <a:t>X</a:t>
            </a:r>
            <a:r>
              <a:rPr lang="en-US" baseline="-25000" dirty="0" err="1" smtClean="0">
                <a:solidFill>
                  <a:srgbClr val="0070C0"/>
                </a:solidFill>
              </a:rPr>
              <a:t>c</a:t>
            </a:r>
            <a:r>
              <a:rPr lang="en-US" baseline="30000" dirty="0" smtClean="0">
                <a:solidFill>
                  <a:srgbClr val="0070C0"/>
                </a:solidFill>
              </a:rPr>
              <a:t> , </a:t>
            </a:r>
            <a:r>
              <a:rPr lang="en-US" dirty="0" err="1" smtClean="0">
                <a:solidFill>
                  <a:srgbClr val="0070C0"/>
                </a:solidFill>
              </a:rPr>
              <a:t>Y</a:t>
            </a:r>
            <a:r>
              <a:rPr lang="en-US" baseline="-25000" dirty="0" err="1" smtClean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baseline="-25000" dirty="0" smtClean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14" name="Picture 2" descr="Ruhr-Universität Boch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24871" y="1844045"/>
            <a:ext cx="1828800" cy="119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Traced points at </a:t>
            </a:r>
            <a:r>
              <a:rPr lang="en-US" sz="2400" dirty="0"/>
              <a:t>C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7879754" y="1826629"/>
            <a:ext cx="1226600" cy="45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CPF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51647" y="1844046"/>
            <a:ext cx="1828800" cy="1194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Optimized circle at D</a:t>
            </a:r>
            <a:endParaRPr lang="en-US" sz="2400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ED2A3062-975F-4736-8C9F-4EB501F8CAD1}"/>
              </a:ext>
            </a:extLst>
          </p:cNvPr>
          <p:cNvSpPr/>
          <p:nvPr/>
        </p:nvSpPr>
        <p:spPr>
          <a:xfrm rot="16200000">
            <a:off x="5169817" y="2048393"/>
            <a:ext cx="405759" cy="78592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65007" y="1858021"/>
                <a:ext cx="3199759" cy="12815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Precision points at </a:t>
                </a:r>
                <a:r>
                  <a:rPr lang="en-US" sz="1600" dirty="0" smtClean="0"/>
                  <a:t>M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𝐷𝑒𝑠𝑖𝑔𝑛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𝑉𝑎𝑟𝑖𝑎𝑏𝑙𝑒𝑠</m:t>
                    </m:r>
                    <m:r>
                      <m:rPr>
                        <m:nor/>
                      </m:rP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pt-BR" sz="1600" b="1" i="1" dirty="0"/>
                      <m:t>xA</m:t>
                    </m:r>
                    <m:r>
                      <m:rPr>
                        <m:nor/>
                      </m:rPr>
                      <a:rPr lang="pt-BR" sz="1600" dirty="0"/>
                      <m:t>, </m:t>
                    </m:r>
                    <m:r>
                      <m:rPr>
                        <m:nor/>
                      </m:rPr>
                      <a:rPr lang="pt-BR" sz="1600" b="1" i="1" dirty="0"/>
                      <m:t>yA</m:t>
                    </m:r>
                    <m:r>
                      <m:rPr>
                        <m:nor/>
                      </m:rPr>
                      <a:rPr lang="pt-BR" sz="1600" dirty="0"/>
                      <m:t>, </m:t>
                    </m:r>
                    <m:r>
                      <m:rPr>
                        <m:nor/>
                      </m:rPr>
                      <a:rPr lang="pt-BR" sz="1600" b="1" i="1" dirty="0"/>
                      <m:t>r</m:t>
                    </m:r>
                    <m:r>
                      <m:rPr>
                        <m:nor/>
                      </m:rPr>
                      <a:rPr lang="pt-BR" sz="1600" b="1" i="1" dirty="0"/>
                      <m:t>3</m:t>
                    </m:r>
                    <m:r>
                      <m:rPr>
                        <m:nor/>
                      </m:rPr>
                      <a:rPr lang="pt-BR" sz="1600" b="1" dirty="0"/>
                      <m:t> </m:t>
                    </m:r>
                    <m:r>
                      <m:rPr>
                        <m:nor/>
                      </m:rPr>
                      <a:rPr lang="en-US" sz="1600" b="1" dirty="0"/>
                      <m:t>,</m:t>
                    </m:r>
                    <m:r>
                      <m:rPr>
                        <m:nor/>
                      </m:rPr>
                      <a:rPr lang="pt-BR" sz="1600" b="1" dirty="0"/>
                      <m:t> </m:t>
                    </m:r>
                    <m:r>
                      <m:rPr>
                        <m:nor/>
                      </m:rPr>
                      <a:rPr lang="pt-BR" sz="1600" dirty="0"/>
                      <m:t>β</m:t>
                    </m:r>
                    <m:r>
                      <m:rPr>
                        <m:nor/>
                      </m:rPr>
                      <a:rPr lang="pt-BR" sz="1600" dirty="0"/>
                      <m:t> </m:t>
                    </m:r>
                    <m:r>
                      <m:rPr>
                        <m:nor/>
                      </m:rPr>
                      <a:rPr lang="en-US" sz="1600" dirty="0"/>
                      <m:t>)</m:t>
                    </m:r>
                  </m:oMath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007" y="1858021"/>
                <a:ext cx="3199759" cy="1281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>
            <a:off x="3044950" y="3226848"/>
            <a:ext cx="239869" cy="40085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14">
            <a:extLst>
              <a:ext uri="{FF2B5EF4-FFF2-40B4-BE49-F238E27FC236}">
                <a16:creationId xmlns:a16="http://schemas.microsoft.com/office/drawing/2014/main" id="{ED2A3062-975F-4736-8C9F-4EB501F8CAD1}"/>
              </a:ext>
            </a:extLst>
          </p:cNvPr>
          <p:cNvSpPr/>
          <p:nvPr/>
        </p:nvSpPr>
        <p:spPr>
          <a:xfrm rot="16200000">
            <a:off x="7984684" y="2053055"/>
            <a:ext cx="405759" cy="78592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765657" y="3592875"/>
            <a:ext cx="1828799" cy="1328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of circles for precision points at C.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851647" y="3592875"/>
            <a:ext cx="1828800" cy="2009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Computes the point D and the length of r4,r1, inclined angle alpha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410676" y="3657390"/>
                <a:ext cx="1508419" cy="8761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600" dirty="0"/>
                  <a:t>= </a:t>
                </a:r>
                <a:r>
                  <a:rPr lang="en-IN" sz="1600" i="1" dirty="0"/>
                  <a:t>R</a:t>
                </a:r>
                <a:r>
                  <a:rPr lang="en-US" sz="1600" baseline="-25000" dirty="0"/>
                  <a:t>max</a:t>
                </a:r>
                <a:r>
                  <a:rPr lang="en-US" sz="1600" dirty="0"/>
                  <a:t> </a:t>
                </a:r>
                <a:endParaRPr lang="en-US" sz="1600" dirty="0">
                  <a:solidFill>
                    <a:srgbClr val="FFC000"/>
                  </a:solidFill>
                </a:endParaRPr>
              </a:p>
              <a:p>
                <a:pPr algn="ctr"/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sz="1600" dirty="0"/>
                  <a:t>= </a:t>
                </a:r>
                <a:r>
                  <a:rPr lang="en-IN" sz="1600" i="1" dirty="0"/>
                  <a:t>R</a:t>
                </a:r>
                <a:r>
                  <a:rPr lang="en-US" sz="1600" baseline="-25000" dirty="0"/>
                  <a:t>min</a:t>
                </a:r>
                <a:r>
                  <a:rPr lang="en-US" sz="1600" dirty="0"/>
                  <a:t> 	</a:t>
                </a:r>
                <a:endParaRPr lang="pt-BR" sz="16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76" y="3657390"/>
                <a:ext cx="1508419" cy="876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Down Arrow 25"/>
          <p:cNvSpPr/>
          <p:nvPr/>
        </p:nvSpPr>
        <p:spPr>
          <a:xfrm>
            <a:off x="6605242" y="3103559"/>
            <a:ext cx="239869" cy="40085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9646112" y="3115344"/>
            <a:ext cx="239869" cy="40085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5" grpId="0" animBg="1"/>
      <p:bldP spid="6" grpId="0" animBg="1"/>
      <p:bldP spid="3" grpId="0" animBg="1"/>
      <p:bldP spid="21" grpId="0" animBg="1"/>
      <p:bldP spid="7" grpId="0" animBg="1"/>
      <p:bldP spid="22" grpId="0" animBg="1"/>
      <p:bldP spid="24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Process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866512" y="2266291"/>
            <a:ext cx="574766" cy="332667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441278" y="4765651"/>
            <a:ext cx="200297" cy="84473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650284" y="3955754"/>
            <a:ext cx="1810294" cy="82731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650284" y="4774360"/>
            <a:ext cx="0" cy="8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650283" y="3276485"/>
            <a:ext cx="592183" cy="148916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204661" y="1865697"/>
            <a:ext cx="0" cy="4293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204661" y="6159023"/>
            <a:ext cx="58086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908569" y="1609532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86856" y="6159023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20159" y="1974465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52201" y="5519725"/>
            <a:ext cx="38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68344" y="4567029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55948" y="3633950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36131" y="5025011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05603" y="4382363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87146" y="3811192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94575" y="3271629"/>
            <a:ext cx="37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cxnSp>
        <p:nvCxnSpPr>
          <p:cNvPr id="51" name="Straight Connector 50"/>
          <p:cNvCxnSpPr>
            <a:stCxn id="40" idx="0"/>
            <a:endCxn id="40" idx="0"/>
          </p:cNvCxnSpPr>
          <p:nvPr/>
        </p:nvCxnSpPr>
        <p:spPr>
          <a:xfrm>
            <a:off x="4344166" y="55197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447810" y="5619091"/>
            <a:ext cx="2177" cy="5399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204661" y="5601674"/>
            <a:ext cx="1227909" cy="870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214855" y="6126646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xA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68688" y="5452737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813569" y="4216008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β</a:t>
            </a:r>
            <a:endParaRPr lang="en-US" dirty="0"/>
          </a:p>
        </p:txBody>
      </p:sp>
      <p:sp>
        <p:nvSpPr>
          <p:cNvPr id="76" name="Arc 75"/>
          <p:cNvSpPr/>
          <p:nvPr/>
        </p:nvSpPr>
        <p:spPr>
          <a:xfrm>
            <a:off x="4650282" y="4468799"/>
            <a:ext cx="260171" cy="385501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5242466" y="1710393"/>
            <a:ext cx="1693410" cy="1528930"/>
          </a:xfrm>
          <a:custGeom>
            <a:avLst/>
            <a:gdLst>
              <a:gd name="connsiteX0" fmla="*/ 8390 w 1693410"/>
              <a:gd name="connsiteY0" fmla="*/ 1528930 h 1528930"/>
              <a:gd name="connsiteX1" fmla="*/ 417693 w 1693410"/>
              <a:gd name="connsiteY1" fmla="*/ 1407010 h 1528930"/>
              <a:gd name="connsiteX2" fmla="*/ 417693 w 1693410"/>
              <a:gd name="connsiteY2" fmla="*/ 1407010 h 1528930"/>
              <a:gd name="connsiteX3" fmla="*/ 1366927 w 1693410"/>
              <a:gd name="connsiteY3" fmla="*/ 1154461 h 1528930"/>
              <a:gd name="connsiteX4" fmla="*/ 1663019 w 1693410"/>
              <a:gd name="connsiteY4" fmla="*/ 196518 h 1528930"/>
              <a:gd name="connsiteX5" fmla="*/ 722493 w 1693410"/>
              <a:gd name="connsiteY5" fmla="*/ 31055 h 1528930"/>
              <a:gd name="connsiteX6" fmla="*/ 95476 w 1693410"/>
              <a:gd name="connsiteY6" fmla="*/ 623238 h 1528930"/>
              <a:gd name="connsiteX7" fmla="*/ 8390 w 1693410"/>
              <a:gd name="connsiteY7" fmla="*/ 1528930 h 152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93410" h="1528930">
                <a:moveTo>
                  <a:pt x="8390" y="1528930"/>
                </a:moveTo>
                <a:lnTo>
                  <a:pt x="417693" y="1407010"/>
                </a:lnTo>
                <a:lnTo>
                  <a:pt x="417693" y="1407010"/>
                </a:lnTo>
                <a:cubicBezTo>
                  <a:pt x="575899" y="1364919"/>
                  <a:pt x="1159373" y="1356210"/>
                  <a:pt x="1366927" y="1154461"/>
                </a:cubicBezTo>
                <a:cubicBezTo>
                  <a:pt x="1574481" y="952712"/>
                  <a:pt x="1770425" y="383752"/>
                  <a:pt x="1663019" y="196518"/>
                </a:cubicBezTo>
                <a:cubicBezTo>
                  <a:pt x="1555613" y="9284"/>
                  <a:pt x="983750" y="-40065"/>
                  <a:pt x="722493" y="31055"/>
                </a:cubicBezTo>
                <a:cubicBezTo>
                  <a:pt x="461236" y="102175"/>
                  <a:pt x="213042" y="375044"/>
                  <a:pt x="95476" y="623238"/>
                </a:cubicBezTo>
                <a:cubicBezTo>
                  <a:pt x="-22090" y="871432"/>
                  <a:pt x="-2496" y="1195826"/>
                  <a:pt x="8390" y="1528930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4-Point Star 83"/>
          <p:cNvSpPr/>
          <p:nvPr/>
        </p:nvSpPr>
        <p:spPr>
          <a:xfrm>
            <a:off x="5939150" y="1689747"/>
            <a:ext cx="121921" cy="97304"/>
          </a:xfrm>
          <a:prstGeom prst="star4">
            <a:avLst/>
          </a:prstGeom>
          <a:solidFill>
            <a:srgbClr val="002060"/>
          </a:solidFill>
          <a:ln>
            <a:solidFill>
              <a:srgbClr val="E14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4-Point Star 84"/>
          <p:cNvSpPr/>
          <p:nvPr/>
        </p:nvSpPr>
        <p:spPr>
          <a:xfrm>
            <a:off x="5337000" y="2174540"/>
            <a:ext cx="121921" cy="100467"/>
          </a:xfrm>
          <a:prstGeom prst="star4">
            <a:avLst/>
          </a:prstGeom>
          <a:solidFill>
            <a:srgbClr val="002060"/>
          </a:solidFill>
          <a:ln>
            <a:solidFill>
              <a:srgbClr val="063D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4-Point Star 85"/>
          <p:cNvSpPr/>
          <p:nvPr/>
        </p:nvSpPr>
        <p:spPr>
          <a:xfrm>
            <a:off x="5197516" y="3214026"/>
            <a:ext cx="121921" cy="100467"/>
          </a:xfrm>
          <a:prstGeom prst="star4">
            <a:avLst/>
          </a:prstGeom>
          <a:solidFill>
            <a:srgbClr val="00206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4-Point Star 86"/>
          <p:cNvSpPr/>
          <p:nvPr/>
        </p:nvSpPr>
        <p:spPr>
          <a:xfrm>
            <a:off x="6456992" y="2871900"/>
            <a:ext cx="121921" cy="100467"/>
          </a:xfrm>
          <a:prstGeom prst="star4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4-Point Star 87"/>
          <p:cNvSpPr/>
          <p:nvPr/>
        </p:nvSpPr>
        <p:spPr>
          <a:xfrm>
            <a:off x="6858905" y="1918234"/>
            <a:ext cx="121921" cy="100467"/>
          </a:xfrm>
          <a:prstGeom prst="star4">
            <a:avLst/>
          </a:prstGeom>
          <a:solidFill>
            <a:srgbClr val="002060"/>
          </a:solidFill>
          <a:ln>
            <a:solidFill>
              <a:srgbClr val="981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652087" y="3884947"/>
            <a:ext cx="2495307" cy="253289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806657" y="3877913"/>
            <a:ext cx="2163456" cy="20892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188899" y="3607634"/>
            <a:ext cx="2163456" cy="2089299"/>
          </a:xfrm>
          <a:prstGeom prst="ellipse">
            <a:avLst/>
          </a:prstGeom>
          <a:noFill/>
          <a:ln>
            <a:solidFill>
              <a:srgbClr val="981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984100" y="3644624"/>
            <a:ext cx="2717852" cy="2717453"/>
          </a:xfrm>
          <a:prstGeom prst="ellipse">
            <a:avLst/>
          </a:prstGeom>
          <a:noFill/>
          <a:ln>
            <a:solidFill>
              <a:srgbClr val="063D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922986" y="3759318"/>
            <a:ext cx="2445877" cy="2387001"/>
          </a:xfrm>
          <a:prstGeom prst="ellipse">
            <a:avLst/>
          </a:prstGeom>
          <a:noFill/>
          <a:ln>
            <a:solidFill>
              <a:srgbClr val="E14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4-Point Star 93"/>
          <p:cNvSpPr/>
          <p:nvPr/>
        </p:nvSpPr>
        <p:spPr>
          <a:xfrm>
            <a:off x="6797944" y="4856510"/>
            <a:ext cx="121921" cy="100467"/>
          </a:xfrm>
          <a:prstGeom prst="star4">
            <a:avLst/>
          </a:prstGeom>
          <a:solidFill>
            <a:srgbClr val="00206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837804" y="3076478"/>
            <a:ext cx="32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398042" y="4803137"/>
            <a:ext cx="48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D1</a:t>
            </a:r>
          </a:p>
        </p:txBody>
      </p:sp>
      <p:sp>
        <p:nvSpPr>
          <p:cNvPr id="97" name="4-Point Star 96"/>
          <p:cNvSpPr/>
          <p:nvPr/>
        </p:nvSpPr>
        <p:spPr>
          <a:xfrm>
            <a:off x="6830895" y="5176943"/>
            <a:ext cx="121921" cy="100467"/>
          </a:xfrm>
          <a:prstGeom prst="star4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6688079" y="5272980"/>
            <a:ext cx="55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D2</a:t>
            </a:r>
          </a:p>
        </p:txBody>
      </p:sp>
      <p:sp>
        <p:nvSpPr>
          <p:cNvPr id="99" name="4-Point Star 98"/>
          <p:cNvSpPr/>
          <p:nvPr/>
        </p:nvSpPr>
        <p:spPr>
          <a:xfrm>
            <a:off x="7209666" y="4567029"/>
            <a:ext cx="121921" cy="100467"/>
          </a:xfrm>
          <a:prstGeom prst="star4">
            <a:avLst/>
          </a:prstGeom>
          <a:solidFill>
            <a:srgbClr val="002060"/>
          </a:solidFill>
          <a:ln>
            <a:solidFill>
              <a:srgbClr val="981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7220701" y="4174002"/>
            <a:ext cx="55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D3</a:t>
            </a:r>
          </a:p>
        </p:txBody>
      </p:sp>
      <p:sp>
        <p:nvSpPr>
          <p:cNvPr id="101" name="4-Point Star 100"/>
          <p:cNvSpPr/>
          <p:nvPr/>
        </p:nvSpPr>
        <p:spPr>
          <a:xfrm>
            <a:off x="7037526" y="4751295"/>
            <a:ext cx="121921" cy="97304"/>
          </a:xfrm>
          <a:prstGeom prst="star4">
            <a:avLst/>
          </a:prstGeom>
          <a:solidFill>
            <a:srgbClr val="002060"/>
          </a:solidFill>
          <a:ln>
            <a:solidFill>
              <a:srgbClr val="E14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636862" y="4319111"/>
            <a:ext cx="48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D4</a:t>
            </a:r>
          </a:p>
        </p:txBody>
      </p:sp>
      <p:sp>
        <p:nvSpPr>
          <p:cNvPr id="103" name="4-Point Star 102"/>
          <p:cNvSpPr/>
          <p:nvPr/>
        </p:nvSpPr>
        <p:spPr>
          <a:xfrm>
            <a:off x="7292857" y="4953116"/>
            <a:ext cx="121921" cy="100467"/>
          </a:xfrm>
          <a:prstGeom prst="star4">
            <a:avLst/>
          </a:prstGeom>
          <a:solidFill>
            <a:srgbClr val="002060"/>
          </a:solidFill>
          <a:ln>
            <a:solidFill>
              <a:srgbClr val="063D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7231651" y="4996338"/>
            <a:ext cx="55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D5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539485" y="2860230"/>
            <a:ext cx="37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022431" y="1748323"/>
            <a:ext cx="37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739772" y="1378991"/>
            <a:ext cx="37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071241" y="1877620"/>
            <a:ext cx="37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9" name="Oval 108"/>
          <p:cNvSpPr/>
          <p:nvPr/>
        </p:nvSpPr>
        <p:spPr>
          <a:xfrm rot="20109255">
            <a:off x="5711479" y="3703969"/>
            <a:ext cx="3082754" cy="26959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720580" y="3804574"/>
            <a:ext cx="2717852" cy="27174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4447810" y="5482993"/>
            <a:ext cx="4524399" cy="1226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4462048" y="5047930"/>
            <a:ext cx="2588263" cy="5450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5241021" y="5293012"/>
            <a:ext cx="31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α</a:t>
            </a:r>
            <a:endParaRPr lang="en-US" dirty="0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6479175" y="3960039"/>
            <a:ext cx="562277" cy="108789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641992" y="4143794"/>
            <a:ext cx="56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396907" y="5028150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129" name="Oval Callout 128"/>
          <p:cNvSpPr/>
          <p:nvPr/>
        </p:nvSpPr>
        <p:spPr>
          <a:xfrm rot="1318299">
            <a:off x="7647342" y="2950829"/>
            <a:ext cx="1069672" cy="1011372"/>
          </a:xfrm>
          <a:prstGeom prst="wedgeEllipseCallout">
            <a:avLst/>
          </a:prstGeom>
          <a:noFill/>
          <a:ln>
            <a:solidFill>
              <a:srgbClr val="07B1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7649517" y="3247442"/>
            <a:ext cx="109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CPF</a:t>
            </a:r>
          </a:p>
        </p:txBody>
      </p:sp>
      <p:pic>
        <p:nvPicPr>
          <p:cNvPr id="64" name="Picture 2" descr="Ruhr-Universität Boch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4923" r="7527" b="58083"/>
          <a:stretch/>
        </p:blipFill>
        <p:spPr bwMode="auto">
          <a:xfrm>
            <a:off x="9766047" y="0"/>
            <a:ext cx="2425953" cy="67537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51696" y="6404902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943516" y="4976796"/>
            <a:ext cx="4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659344" y="2095952"/>
            <a:ext cx="93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Desired Path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5652087" y="3607634"/>
            <a:ext cx="3049865" cy="2810212"/>
            <a:chOff x="5652087" y="3607634"/>
            <a:chExt cx="3049865" cy="2810212"/>
          </a:xfrm>
        </p:grpSpPr>
        <p:sp>
          <p:nvSpPr>
            <p:cNvPr id="70" name="Oval 69"/>
            <p:cNvSpPr/>
            <p:nvPr/>
          </p:nvSpPr>
          <p:spPr>
            <a:xfrm>
              <a:off x="5652087" y="3884947"/>
              <a:ext cx="2495307" cy="253289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806657" y="3877913"/>
              <a:ext cx="2163456" cy="208929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188899" y="3607634"/>
              <a:ext cx="2163456" cy="2089299"/>
            </a:xfrm>
            <a:prstGeom prst="ellipse">
              <a:avLst/>
            </a:prstGeom>
            <a:noFill/>
            <a:ln>
              <a:solidFill>
                <a:srgbClr val="9818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984100" y="3644624"/>
              <a:ext cx="2717852" cy="2717453"/>
            </a:xfrm>
            <a:prstGeom prst="ellipse">
              <a:avLst/>
            </a:prstGeom>
            <a:noFill/>
            <a:ln>
              <a:solidFill>
                <a:srgbClr val="063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922986" y="3759318"/>
              <a:ext cx="2445877" cy="2387001"/>
            </a:xfrm>
            <a:prstGeom prst="ellipse">
              <a:avLst/>
            </a:prstGeom>
            <a:noFill/>
            <a:ln>
              <a:solidFill>
                <a:srgbClr val="E14B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62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/>
      <p:bldP spid="95" grpId="1"/>
      <p:bldP spid="96" grpId="0"/>
      <p:bldP spid="96" grpId="1"/>
      <p:bldP spid="97" grpId="0" animBg="1"/>
      <p:bldP spid="97" grpId="1" animBg="1"/>
      <p:bldP spid="98" grpId="0"/>
      <p:bldP spid="98" grpId="1"/>
      <p:bldP spid="99" grpId="0" animBg="1"/>
      <p:bldP spid="99" grpId="1" animBg="1"/>
      <p:bldP spid="100" grpId="0"/>
      <p:bldP spid="100" grpId="1"/>
      <p:bldP spid="101" grpId="0" animBg="1"/>
      <p:bldP spid="101" grpId="1" animBg="1"/>
      <p:bldP spid="102" grpId="0"/>
      <p:bldP spid="102" grpId="1"/>
      <p:bldP spid="103" grpId="0" animBg="1"/>
      <p:bldP spid="103" grpId="1" animBg="1"/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 animBg="1"/>
      <p:bldP spid="109" grpId="1" animBg="1"/>
      <p:bldP spid="112" grpId="0" animBg="1"/>
      <p:bldP spid="123" grpId="0"/>
      <p:bldP spid="125" grpId="0"/>
      <p:bldP spid="127" grpId="0"/>
      <p:bldP spid="129" grpId="0" animBg="1"/>
      <p:bldP spid="130" grpId="0"/>
      <p:bldP spid="6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71af3243-3dd4-4a8d-8c0d-dd76da1f02a5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1064</Words>
  <Application>Microsoft Office PowerPoint</Application>
  <PresentationFormat>Widescreen</PresentationFormat>
  <Paragraphs>387</Paragraphs>
  <Slides>26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Tw Cen MT</vt:lpstr>
      <vt:lpstr>Wingdings</vt:lpstr>
      <vt:lpstr>Office Theme</vt:lpstr>
      <vt:lpstr>PowerPoint Presentation</vt:lpstr>
      <vt:lpstr>Contents</vt:lpstr>
      <vt:lpstr>Introduction</vt:lpstr>
      <vt:lpstr>Applications</vt:lpstr>
      <vt:lpstr>Design variables</vt:lpstr>
      <vt:lpstr>Objective function</vt:lpstr>
      <vt:lpstr>Objective function</vt:lpstr>
      <vt:lpstr>Objective function</vt:lpstr>
      <vt:lpstr>Optimization Process</vt:lpstr>
      <vt:lpstr>Differential Evolution</vt:lpstr>
      <vt:lpstr>Differential Evolution</vt:lpstr>
      <vt:lpstr>Mutation</vt:lpstr>
      <vt:lpstr>Recombination: Binomial (uniform) crossover</vt:lpstr>
      <vt:lpstr>Bounding offspring</vt:lpstr>
      <vt:lpstr>Greedy Selection</vt:lpstr>
      <vt:lpstr>PowerPoint Presentation</vt:lpstr>
      <vt:lpstr>PowerPoint Presentation</vt:lpstr>
      <vt:lpstr>PowerPoint Presentation</vt:lpstr>
      <vt:lpstr>Animation</vt:lpstr>
      <vt:lpstr>Topology optimization: Problem 1 – Ternary Link</vt:lpstr>
      <vt:lpstr>Topology optimization: Problem 1 – Ternary Link</vt:lpstr>
      <vt:lpstr>PowerPoint Presentation</vt:lpstr>
      <vt:lpstr>PowerPoint Presentation</vt:lpstr>
      <vt:lpstr>Conclusions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2021-01-26T13:11:37Z</dcterms:created>
  <dcterms:modified xsi:type="dcterms:W3CDTF">2021-02-02T20:05:29Z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